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10287000" cx="18288000"/>
  <p:notesSz cx="6858000" cy="9144000"/>
  <p:embeddedFontLst>
    <p:embeddedFont>
      <p:font typeface="Raleway"/>
      <p:regular r:id="rId37"/>
      <p:bold r:id="rId38"/>
      <p:italic r:id="rId39"/>
      <p:boldItalic r:id="rId40"/>
    </p:embeddedFont>
    <p:embeddedFont>
      <p:font typeface="Lato"/>
      <p:regular r:id="rId41"/>
      <p:bold r:id="rId42"/>
      <p:italic r:id="rId43"/>
      <p:boldItalic r:id="rId44"/>
    </p:embeddedFont>
    <p:embeddedFont>
      <p:font typeface="Montserrat Black"/>
      <p:bold r:id="rId45"/>
      <p:boldItalic r:id="rId46"/>
    </p:embeddedFont>
    <p:embeddedFont>
      <p:font typeface="Montserrat"/>
      <p:bold r:id="rId47"/>
      <p:boldItalic r:id="rId48"/>
    </p:embeddedFont>
    <p:embeddedFont>
      <p:font typeface="DM Sans"/>
      <p:bold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1" roundtripDataSignature="AMtx7miabsFhlO8x6u/v/jdvh5mM/fk5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42" Type="http://schemas.openxmlformats.org/officeDocument/2006/relationships/font" Target="fonts/Lato-bold.fntdata"/><Relationship Id="rId41" Type="http://schemas.openxmlformats.org/officeDocument/2006/relationships/font" Target="fonts/Lato-regular.fntdata"/><Relationship Id="rId44" Type="http://schemas.openxmlformats.org/officeDocument/2006/relationships/font" Target="fonts/Lato-boldItalic.fntdata"/><Relationship Id="rId43" Type="http://schemas.openxmlformats.org/officeDocument/2006/relationships/font" Target="fonts/Lato-italic.fntdata"/><Relationship Id="rId46" Type="http://schemas.openxmlformats.org/officeDocument/2006/relationships/font" Target="fonts/MontserratBlack-boldItalic.fntdata"/><Relationship Id="rId45" Type="http://schemas.openxmlformats.org/officeDocument/2006/relationships/font" Target="fonts/MontserratBlack-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oldItalic.fntdata"/><Relationship Id="rId47" Type="http://schemas.openxmlformats.org/officeDocument/2006/relationships/font" Target="fonts/Montserrat-bold.fntdata"/><Relationship Id="rId49" Type="http://schemas.openxmlformats.org/officeDocument/2006/relationships/font" Target="fonts/DM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aleway-regular.fntdata"/><Relationship Id="rId36" Type="http://schemas.openxmlformats.org/officeDocument/2006/relationships/slide" Target="slides/slide31.xml"/><Relationship Id="rId39" Type="http://schemas.openxmlformats.org/officeDocument/2006/relationships/font" Target="fonts/Raleway-italic.fntdata"/><Relationship Id="rId38" Type="http://schemas.openxmlformats.org/officeDocument/2006/relationships/font" Target="fonts/Raleway-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DM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1: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89" name="Google Shape;189;p1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90" name="Google Shape;190;p1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Showed how to improve document classification performance by using unsupervised pre-training of an LSTM followed by supervised fine-tuning.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Two approaches that use unlabeled data to improve sequence learning with RNNs.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Unsupervised Pre-Trianing</a:t>
            </a:r>
            <a:endParaRPr/>
          </a:p>
          <a:p>
            <a:pPr indent="0" lvl="0" marL="0" rtl="0" algn="l">
              <a:spcBef>
                <a:spcPts val="0"/>
              </a:spcBef>
              <a:spcAft>
                <a:spcPts val="0"/>
              </a:spcAft>
              <a:buNone/>
            </a:pPr>
            <a:r>
              <a:rPr lang="en-US"/>
              <a:t>- predict what comes next in a</a:t>
            </a:r>
            <a:endParaRPr/>
          </a:p>
          <a:p>
            <a:pPr indent="0" lvl="0" marL="0" rtl="0" algn="l">
              <a:spcBef>
                <a:spcPts val="0"/>
              </a:spcBef>
              <a:spcAft>
                <a:spcPts val="0"/>
              </a:spcAft>
              <a:buNone/>
            </a:pPr>
            <a:r>
              <a:rPr lang="en-US"/>
              <a:t>sequence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Supervised Fine-Tuning</a:t>
            </a:r>
            <a:endParaRPr/>
          </a:p>
          <a:p>
            <a:pPr indent="0" lvl="0" marL="0" rtl="0" algn="l">
              <a:spcBef>
                <a:spcPts val="0"/>
              </a:spcBef>
              <a:spcAft>
                <a:spcPts val="0"/>
              </a:spcAft>
              <a:buNone/>
            </a:pPr>
            <a:r>
              <a:rPr lang="en-US"/>
              <a:t>- sequence autoencoder, which reads the input sequence into a vector and predicts the input sequence again.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These two algorithms taken together can be used as a “pretraining” step for a later supervised sequence learning algorithm.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other words, the parameters obtained from the unsupervised step can be</a:t>
            </a:r>
            <a:endParaRPr/>
          </a:p>
          <a:p>
            <a:pPr indent="0" lvl="0" marL="0" rtl="0" algn="l">
              <a:spcBef>
                <a:spcPts val="0"/>
              </a:spcBef>
              <a:spcAft>
                <a:spcPts val="0"/>
              </a:spcAft>
              <a:buNone/>
            </a:pPr>
            <a:r>
              <a:rPr lang="en-US"/>
              <a:t>used as a starting point for other supervised training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pretraining, we are able to train long short term memory recurrent networks up to a few hundred timesteps, thereby achieving strong performance in many text classification</a:t>
            </a:r>
            <a:endParaRPr/>
          </a:p>
          <a:p>
            <a:pPr indent="0" lvl="0" marL="0" rtl="0" algn="l">
              <a:spcBef>
                <a:spcPts val="0"/>
              </a:spcBef>
              <a:spcAft>
                <a:spcPts val="0"/>
              </a:spcAft>
              <a:buNone/>
            </a:pPr>
            <a:r>
              <a:rPr lang="en-US"/>
              <a:t>tasks, such as IMDB, DBpedia and 20 Newsgroups.</a:t>
            </a:r>
            <a:endParaRPr/>
          </a:p>
        </p:txBody>
      </p:sp>
      <p:sp>
        <p:nvSpPr>
          <p:cNvPr id="192" name="Google Shape;192;p1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93" name="Google Shape;193;p1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38" name="Google Shape;238;p1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39" name="Google Shape;239;p1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1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Auto-regressive</a:t>
            </a:r>
            <a:endParaRPr/>
          </a:p>
        </p:txBody>
      </p:sp>
      <p:sp>
        <p:nvSpPr>
          <p:cNvPr id="241" name="Google Shape;241;p1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42" name="Google Shape;242;p1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64" name="Google Shape;264;p2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65" name="Google Shape;265;p2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2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GPT also extends ULMFiT, research that shows how a single dataset-agnostic LSTM language model can be fine-tuned to get state-of-the-art performance on a variety of document classification datasets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Inductive transfer learning has greatly impacted computer vision, but existing approaches in NLP still require task-specific</a:t>
            </a:r>
            <a:endParaRPr/>
          </a:p>
          <a:p>
            <a:pPr indent="0" lvl="0" marL="0" rtl="0" algn="l">
              <a:spcBef>
                <a:spcPts val="0"/>
              </a:spcBef>
              <a:spcAft>
                <a:spcPts val="0"/>
              </a:spcAft>
              <a:buNone/>
            </a:pPr>
            <a:r>
              <a:rPr lang="en-US"/>
              <a:t>modifications and training from scratch.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propose Universal Language Model Fine-tuning (ULMFiT), an effective transfer learning method that can be applied to any task in NLP, and introduce techniques that are key for fine-tuning a language</a:t>
            </a:r>
            <a:endParaRPr/>
          </a:p>
          <a:p>
            <a:pPr indent="0" lvl="0" marL="0" rtl="0" algn="l">
              <a:spcBef>
                <a:spcPts val="0"/>
              </a:spcBef>
              <a:spcAft>
                <a:spcPts val="0"/>
              </a:spcAft>
              <a:buNone/>
            </a:pPr>
            <a:r>
              <a:rPr lang="en-US"/>
              <a:t>model.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method significantly outperforms the state-of-the-art on six text classification tasks, reducing the error by 18-24% on the majority of datasets. Furthermore, with only 100 labeled examples, it</a:t>
            </a:r>
            <a:endParaRPr/>
          </a:p>
          <a:p>
            <a:pPr indent="0" lvl="0" marL="0" rtl="0" algn="l">
              <a:spcBef>
                <a:spcPts val="0"/>
              </a:spcBef>
              <a:spcAft>
                <a:spcPts val="0"/>
              </a:spcAft>
              <a:buNone/>
            </a:pPr>
            <a:r>
              <a:rPr lang="en-US"/>
              <a:t>matches the performance of training from scratch on 100× more data. We opensource our pretrained models and code1</a:t>
            </a:r>
            <a:endParaRPr/>
          </a:p>
          <a:p>
            <a:pPr indent="0" lvl="0" marL="0" rtl="0" algn="l">
              <a:spcBef>
                <a:spcPts val="0"/>
              </a:spcBef>
              <a:spcAft>
                <a:spcPts val="0"/>
              </a:spcAft>
              <a:buNone/>
            </a:pPr>
            <a:r>
              <a:rPr lang="en-US"/>
              <a:t>.</a:t>
            </a:r>
            <a:endParaRPr/>
          </a:p>
        </p:txBody>
      </p:sp>
      <p:sp>
        <p:nvSpPr>
          <p:cNvPr id="267" name="Google Shape;267;p2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68" name="Google Shape;268;p2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79" name="Google Shape;279;p2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80" name="Google Shape;280;p2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2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GPT also extends ULMFiT, research that shows how a single dataset-agnostic LSTM language model can be fine-tuned to get state-of-the-art performance on a variety of document classification datasets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Inductive transfer learning has greatly impacted computer vision, but existing approaches in NLP still require task-specific</a:t>
            </a:r>
            <a:endParaRPr/>
          </a:p>
          <a:p>
            <a:pPr indent="0" lvl="0" marL="0" rtl="0" algn="l">
              <a:spcBef>
                <a:spcPts val="0"/>
              </a:spcBef>
              <a:spcAft>
                <a:spcPts val="0"/>
              </a:spcAft>
              <a:buNone/>
            </a:pPr>
            <a:r>
              <a:rPr lang="en-US"/>
              <a:t>modifications and training from scratch.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propose Universal Language Model Fine-tuning (ULMFiT), an effective transfer learning method that can be applied to any task in NLP, and introduce techniques that are key for fine-tuning a language</a:t>
            </a:r>
            <a:endParaRPr/>
          </a:p>
          <a:p>
            <a:pPr indent="0" lvl="0" marL="0" rtl="0" algn="l">
              <a:spcBef>
                <a:spcPts val="0"/>
              </a:spcBef>
              <a:spcAft>
                <a:spcPts val="0"/>
              </a:spcAft>
              <a:buNone/>
            </a:pPr>
            <a:r>
              <a:rPr lang="en-US"/>
              <a:t>model.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method significantly outperforms the state-of-the-art on six text classification tasks, reducing the error by 18-24% on the majority of datasets. Furthermore, with only 100 labeled examples, it</a:t>
            </a:r>
            <a:endParaRPr/>
          </a:p>
          <a:p>
            <a:pPr indent="0" lvl="0" marL="0" rtl="0" algn="l">
              <a:spcBef>
                <a:spcPts val="0"/>
              </a:spcBef>
              <a:spcAft>
                <a:spcPts val="0"/>
              </a:spcAft>
              <a:buNone/>
            </a:pPr>
            <a:r>
              <a:rPr lang="en-US"/>
              <a:t>matches the performance of training from scratch on 100× more data. We opensource our pretrained models and code1</a:t>
            </a:r>
            <a:endParaRPr/>
          </a:p>
          <a:p>
            <a:pPr indent="0" lvl="0" marL="0" rtl="0" algn="l">
              <a:spcBef>
                <a:spcPts val="0"/>
              </a:spcBef>
              <a:spcAft>
                <a:spcPts val="0"/>
              </a:spcAft>
              <a:buNone/>
            </a:pPr>
            <a:r>
              <a:rPr lang="en-US"/>
              <a:t>.</a:t>
            </a:r>
            <a:endParaRPr/>
          </a:p>
        </p:txBody>
      </p:sp>
      <p:sp>
        <p:nvSpPr>
          <p:cNvPr id="282" name="Google Shape;282;p2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83" name="Google Shape;283;p2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01" name="Google Shape;301;p2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02" name="Google Shape;302;p2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2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GPT also extends ULMFiT, research that shows how a single dataset-agnostic LSTM language model can be fine-tuned to get state-of-the-art performance on a variety of document classification datasets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Inductive transfer learning has greatly impacted computer vision, but existing approaches in NLP still require task-specific</a:t>
            </a:r>
            <a:endParaRPr/>
          </a:p>
          <a:p>
            <a:pPr indent="0" lvl="0" marL="0" rtl="0" algn="l">
              <a:spcBef>
                <a:spcPts val="0"/>
              </a:spcBef>
              <a:spcAft>
                <a:spcPts val="0"/>
              </a:spcAft>
              <a:buNone/>
            </a:pPr>
            <a:r>
              <a:rPr lang="en-US"/>
              <a:t>modifications and training from scratch.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propose Universal Language Model Fine-tuning (ULMFiT), an effective transfer learning method that can be applied to any task in NLP, and introduce techniques that are key for fine-tuning a language</a:t>
            </a:r>
            <a:endParaRPr/>
          </a:p>
          <a:p>
            <a:pPr indent="0" lvl="0" marL="0" rtl="0" algn="l">
              <a:spcBef>
                <a:spcPts val="0"/>
              </a:spcBef>
              <a:spcAft>
                <a:spcPts val="0"/>
              </a:spcAft>
              <a:buNone/>
            </a:pPr>
            <a:r>
              <a:rPr lang="en-US"/>
              <a:t>model.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method significantly outperforms the state-of-the-art on six text classification tasks, reducing the error by 18-24% on the majority of datasets. Furthermore, with only 100 labeled examples, it</a:t>
            </a:r>
            <a:endParaRPr/>
          </a:p>
          <a:p>
            <a:pPr indent="0" lvl="0" marL="0" rtl="0" algn="l">
              <a:spcBef>
                <a:spcPts val="0"/>
              </a:spcBef>
              <a:spcAft>
                <a:spcPts val="0"/>
              </a:spcAft>
              <a:buNone/>
            </a:pPr>
            <a:r>
              <a:rPr lang="en-US"/>
              <a:t>matches the performance of training from scratch on 100× more data. We opensource our pretrained models and code1</a:t>
            </a:r>
            <a:endParaRPr/>
          </a:p>
          <a:p>
            <a:pPr indent="0" lvl="0" marL="0" rtl="0" algn="l">
              <a:spcBef>
                <a:spcPts val="0"/>
              </a:spcBef>
              <a:spcAft>
                <a:spcPts val="0"/>
              </a:spcAft>
              <a:buNone/>
            </a:pPr>
            <a:r>
              <a:rPr lang="en-US"/>
              <a:t>.</a:t>
            </a:r>
            <a:endParaRPr/>
          </a:p>
        </p:txBody>
      </p:sp>
      <p:sp>
        <p:nvSpPr>
          <p:cNvPr id="304" name="Google Shape;304;p2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05" name="Google Shape;305;p2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2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32" name="Google Shape;332;p2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33" name="Google Shape;333;p2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2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"Builds on the approach introduced in "Semi-Supervised Sequence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"Extends ULMFiT"</a:t>
            </a:r>
            <a:endParaRPr/>
          </a:p>
        </p:txBody>
      </p:sp>
      <p:sp>
        <p:nvSpPr>
          <p:cNvPr id="335" name="Google Shape;335;p2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36" name="Google Shape;336;p2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47" name="Google Shape;347;p2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48" name="Google Shape;348;p2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2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2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51" name="Google Shape;351;p2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73" name="Google Shape;373;p2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74" name="Google Shape;374;p2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2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All datasets use a single forward language model, without any ensembling, and the majority of the reported results use the exact same hyperparameter settings.</a:t>
            </a:r>
            <a:endParaRPr/>
          </a:p>
        </p:txBody>
      </p:sp>
      <p:sp>
        <p:nvSpPr>
          <p:cNvPr id="376" name="Google Shape;376;p2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77" name="Google Shape;377;p2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3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97" name="Google Shape;397;p3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98" name="Google Shape;398;p3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3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While the absolute performance of these methods is still often quite low compared to the supervised state-of-the-art (for question answering it still outperformed by a simple sliding-window baseline) it is encouraging that this behavior is robust across a broad set of tasks. Randomly initialized networks containing no information about the task and the world perform no-better than random using these heuristics. This provides some insight into why generative pre-training can improve performance on downstream tasks.</a:t>
            </a:r>
            <a:endParaRPr/>
          </a:p>
        </p:txBody>
      </p:sp>
      <p:sp>
        <p:nvSpPr>
          <p:cNvPr id="400" name="Google Shape;400;p3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01" name="Google Shape;401;p3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13" name="Google Shape;413;p3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14" name="Google Shape;414;p3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3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 contains over 7,000 unique unpublished books from a variety of genres including Adventure,</a:t>
            </a:r>
            <a:endParaRPr/>
          </a:p>
          <a:p>
            <a:pPr indent="0" lvl="0" marL="0" rtl="0" algn="l">
              <a:spcBef>
                <a:spcPts val="0"/>
              </a:spcBef>
              <a:spcAft>
                <a:spcPts val="0"/>
              </a:spcAft>
              <a:buNone/>
            </a:pPr>
            <a:r>
              <a:rPr lang="en-US"/>
              <a:t>Fantasy, and Romance. Crucially, it contains long stretches of contiguous text, which allows the</a:t>
            </a:r>
            <a:endParaRPr/>
          </a:p>
          <a:p>
            <a:pPr indent="0" lvl="0" marL="0" rtl="0" algn="l">
              <a:spcBef>
                <a:spcPts val="0"/>
              </a:spcBef>
              <a:spcAft>
                <a:spcPts val="0"/>
              </a:spcAft>
              <a:buNone/>
            </a:pPr>
            <a:r>
              <a:rPr lang="en-US"/>
              <a:t>generative model to learn to condition on long-range information. </a:t>
            </a:r>
            <a:endParaRPr/>
          </a:p>
        </p:txBody>
      </p:sp>
      <p:sp>
        <p:nvSpPr>
          <p:cNvPr id="416" name="Google Shape;416;p3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17" name="Google Shape;417;p3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28" name="Google Shape;428;p3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29" name="Google Shape;429;p3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3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For some tasks, like text classification, we can directly fine-tune our model as described above.</a:t>
            </a:r>
            <a:endParaRPr/>
          </a:p>
          <a:p>
            <a:pPr indent="0" lvl="0" marL="0" rtl="0" algn="l">
              <a:spcBef>
                <a:spcPts val="0"/>
              </a:spcBef>
              <a:spcAft>
                <a:spcPts val="0"/>
              </a:spcAft>
              <a:buNone/>
            </a:pPr>
            <a:r>
              <a:rPr lang="en-US"/>
              <a:t>Certain other tasks, like question answering or textual entailment, have structured inputs such as</a:t>
            </a:r>
            <a:endParaRPr/>
          </a:p>
          <a:p>
            <a:pPr indent="0" lvl="0" marL="0" rtl="0" algn="l">
              <a:spcBef>
                <a:spcPts val="0"/>
              </a:spcBef>
              <a:spcAft>
                <a:spcPts val="0"/>
              </a:spcAft>
              <a:buNone/>
            </a:pPr>
            <a:r>
              <a:rPr lang="en-US"/>
              <a:t>ordered sentence pairs, or triplets of document, question, and answers. Since our pre-trained model</a:t>
            </a:r>
            <a:endParaRPr/>
          </a:p>
          <a:p>
            <a:pPr indent="0" lvl="0" marL="0" rtl="0" algn="l">
              <a:spcBef>
                <a:spcPts val="0"/>
              </a:spcBef>
              <a:spcAft>
                <a:spcPts val="0"/>
              </a:spcAft>
              <a:buNone/>
            </a:pPr>
            <a:r>
              <a:rPr lang="en-US"/>
              <a:t>was trained on contiguous sequences of text, we require some modifications to apply it to these tasks.</a:t>
            </a:r>
            <a:endParaRPr/>
          </a:p>
        </p:txBody>
      </p:sp>
      <p:sp>
        <p:nvSpPr>
          <p:cNvPr id="431" name="Google Shape;431;p3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32" name="Google Shape;432;p3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4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56" name="Google Shape;456;p4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57" name="Google Shape;457;p4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4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Compute Requirements: Many previous approaches to NLP tasks train relatively small models on a single GPU from scratch. Our approach requires an expensive pre-training step—1 month on 8 GPUs. Luckily, this only has to be done once and we’re releasing our model so others can avoid it. It is also a large model (in comparison to prior work) and consequently uses more compute and memory—we used a 37-layer (12 block) Transformer architecture, and we train on sequences of up to 512 tokens. Most experiments were conducted on 4 and 8 GPU systems. The model does fine-tune to new tasks very quickly which helps mitigate the additional resource requirements.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limits and bias of learning about the world through text: Books and text readily available on the internet do not contain complete or even accurate information about the world. Recent work has shown that certain kinds of information are difficult to learn via just text and other work has shown that models learn and exploit biases in data distributions.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Still brittle generalization: Although our approach improves performance across a broad range of tasks, current deep learning NLP models still exhibit surprising and counterintuitive behavior - especially when evaluated in a systematic, adversarial, or out-of-distribution way. Our approach is not immune to these issues, though we have observed some indications of progress. Our approach shows improved lexical robustness over previous purely neural approaches to textual entailment. On the dataset introduced in Glockner et al. (2018) our model achieves 83.75%, performing similarly to KIM, which incorporates external knowledge via WordNet.</a:t>
            </a:r>
            <a:endParaRPr/>
          </a:p>
        </p:txBody>
      </p:sp>
      <p:sp>
        <p:nvSpPr>
          <p:cNvPr id="459" name="Google Shape;459;p4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60" name="Google Shape;460;p4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73" name="Google Shape;473;p4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74" name="Google Shape;474;p4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p4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Scaling the approach: We’ve observed that improvements in the performance of the language model are well correlated with improvements on downstream tasks. We’re currently using commodity hardware (a single 8 GPU machine) and a training dataset of only a few thousand books (~5GB of text). This suggests there is significant room for improvement using the well-validated approach of more compute and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Improved fine-tuning: Our approach is currently very simple. It is likely that substantial improvements can be made using more intricate adaptation and transfer techniques such as those explored in ULMFiT.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Better understanding of why generative pre-training helps: Although we’ve discussed some ideas we are partial to here, more targeted experiments and research will help distinguish between competing explanations. For instance, how much of the benefits we observe are due to improved ability to process broader context versus improved world knowledge?</a:t>
            </a:r>
            <a:endParaRPr/>
          </a:p>
        </p:txBody>
      </p:sp>
      <p:sp>
        <p:nvSpPr>
          <p:cNvPr id="476" name="Google Shape;476;p4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77" name="Google Shape;477;p4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4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db8cab86c2_0_255: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db8cab86c2_0_255: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g2db8cab86c2_0_255:notes"/>
          <p:cNvSpPr txBox="1"/>
          <p:nvPr>
            <p:ph idx="12" type="sldNum"/>
          </p:nvPr>
        </p:nvSpPr>
        <p:spPr>
          <a:xfrm>
            <a:off x="5180013" y="6502400"/>
            <a:ext cx="3962400" cy="341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25" name="Google Shape;125;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26" name="Google Shape;126;p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29" name="Google Shape;129;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42" name="Google Shape;142;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43" name="Google Shape;143;p1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Early results provided a convincing example that pairing supervised learning methods with unsupervised pretraining works very well.</a:t>
            </a:r>
            <a:endParaRPr/>
          </a:p>
        </p:txBody>
      </p:sp>
      <p:sp>
        <p:nvSpPr>
          <p:cNvPr id="145" name="Google Shape;145;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46" name="Google Shape;146;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58" name="Google Shape;158;p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59" name="Google Shape;159;p1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1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Early results provided a convincing example that pairing supervised learning methods with unsupervised pretraining works very well.</a:t>
            </a:r>
            <a:endParaRPr/>
          </a:p>
        </p:txBody>
      </p:sp>
      <p:sp>
        <p:nvSpPr>
          <p:cNvPr id="161" name="Google Shape;161;p1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62" name="Google Shape;162;p1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74" name="Google Shape;174;p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75" name="Google Shape;175;p1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1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"Builds on the approach introduced in "Semi-Supervised Sequence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"Extends ULMFiT"</a:t>
            </a:r>
            <a:endParaRPr/>
          </a:p>
        </p:txBody>
      </p:sp>
      <p:sp>
        <p:nvSpPr>
          <p:cNvPr id="177" name="Google Shape;177;p1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78" name="Google Shape;178;p1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cxnSp>
        <p:nvCxnSpPr>
          <p:cNvPr id="14" name="Google Shape;14;g2db8cab86c2_0_196"/>
          <p:cNvCxnSpPr/>
          <p:nvPr/>
        </p:nvCxnSpPr>
        <p:spPr>
          <a:xfrm>
            <a:off x="4955449" y="831300"/>
            <a:ext cx="12488400" cy="0"/>
          </a:xfrm>
          <a:prstGeom prst="straightConnector1">
            <a:avLst/>
          </a:prstGeom>
          <a:noFill/>
          <a:ln cap="flat" cmpd="sng" w="38100">
            <a:solidFill>
              <a:schemeClr val="lt1"/>
            </a:solidFill>
            <a:prstDash val="solid"/>
            <a:round/>
            <a:headEnd len="sm" w="sm" type="none"/>
            <a:tailEnd len="sm" w="sm" type="none"/>
          </a:ln>
        </p:spPr>
      </p:cxnSp>
      <p:cxnSp>
        <p:nvCxnSpPr>
          <p:cNvPr id="15" name="Google Shape;15;g2db8cab86c2_0_196"/>
          <p:cNvCxnSpPr/>
          <p:nvPr/>
        </p:nvCxnSpPr>
        <p:spPr>
          <a:xfrm>
            <a:off x="4955449" y="9480000"/>
            <a:ext cx="12488400" cy="0"/>
          </a:xfrm>
          <a:prstGeom prst="straightConnector1">
            <a:avLst/>
          </a:prstGeom>
          <a:noFill/>
          <a:ln cap="flat" cmpd="sng" w="19050">
            <a:solidFill>
              <a:schemeClr val="lt1"/>
            </a:solidFill>
            <a:prstDash val="solid"/>
            <a:round/>
            <a:headEnd len="sm" w="sm" type="none"/>
            <a:tailEnd len="sm" w="sm" type="none"/>
          </a:ln>
        </p:spPr>
      </p:cxnSp>
      <p:cxnSp>
        <p:nvCxnSpPr>
          <p:cNvPr id="16" name="Google Shape;16;g2db8cab86c2_0_196"/>
          <p:cNvCxnSpPr/>
          <p:nvPr/>
        </p:nvCxnSpPr>
        <p:spPr>
          <a:xfrm>
            <a:off x="850396" y="831300"/>
            <a:ext cx="366600" cy="0"/>
          </a:xfrm>
          <a:prstGeom prst="straightConnector1">
            <a:avLst/>
          </a:prstGeom>
          <a:noFill/>
          <a:ln cap="flat" cmpd="sng" w="19050">
            <a:solidFill>
              <a:schemeClr val="lt1"/>
            </a:solidFill>
            <a:prstDash val="solid"/>
            <a:round/>
            <a:headEnd len="sm" w="sm" type="none"/>
            <a:tailEnd len="sm" w="sm" type="none"/>
          </a:ln>
        </p:spPr>
      </p:cxnSp>
      <p:sp>
        <p:nvSpPr>
          <p:cNvPr id="17" name="Google Shape;17;g2db8cab86c2_0_196"/>
          <p:cNvSpPr txBox="1"/>
          <p:nvPr>
            <p:ph type="ctrTitle"/>
          </p:nvPr>
        </p:nvSpPr>
        <p:spPr>
          <a:xfrm>
            <a:off x="4743450" y="1260450"/>
            <a:ext cx="12663000" cy="3084000"/>
          </a:xfrm>
          <a:prstGeom prst="rect">
            <a:avLst/>
          </a:prstGeom>
        </p:spPr>
        <p:txBody>
          <a:bodyPr anchorCtr="0" anchor="t" bIns="182850" lIns="182850" spcFirstLastPara="1" rIns="182850" wrap="square" tIns="182850">
            <a:normAutofit/>
          </a:bodyPr>
          <a:lstStyle>
            <a:lvl1pPr lvl="0">
              <a:spcBef>
                <a:spcPts val="0"/>
              </a:spcBef>
              <a:spcAft>
                <a:spcPts val="0"/>
              </a:spcAft>
              <a:buClr>
                <a:schemeClr val="lt1"/>
              </a:buClr>
              <a:buSzPts val="9600"/>
              <a:buNone/>
              <a:defRPr sz="9600">
                <a:solidFill>
                  <a:schemeClr val="lt1"/>
                </a:solidFill>
              </a:defRPr>
            </a:lvl1pPr>
            <a:lvl2pPr lvl="1">
              <a:spcBef>
                <a:spcPts val="0"/>
              </a:spcBef>
              <a:spcAft>
                <a:spcPts val="0"/>
              </a:spcAft>
              <a:buClr>
                <a:schemeClr val="lt1"/>
              </a:buClr>
              <a:buSzPts val="9600"/>
              <a:buNone/>
              <a:defRPr sz="9600">
                <a:solidFill>
                  <a:schemeClr val="lt1"/>
                </a:solidFill>
              </a:defRPr>
            </a:lvl2pPr>
            <a:lvl3pPr lvl="2">
              <a:spcBef>
                <a:spcPts val="0"/>
              </a:spcBef>
              <a:spcAft>
                <a:spcPts val="0"/>
              </a:spcAft>
              <a:buClr>
                <a:schemeClr val="lt1"/>
              </a:buClr>
              <a:buSzPts val="9600"/>
              <a:buNone/>
              <a:defRPr sz="9600">
                <a:solidFill>
                  <a:schemeClr val="lt1"/>
                </a:solidFill>
              </a:defRPr>
            </a:lvl3pPr>
            <a:lvl4pPr lvl="3">
              <a:spcBef>
                <a:spcPts val="0"/>
              </a:spcBef>
              <a:spcAft>
                <a:spcPts val="0"/>
              </a:spcAft>
              <a:buClr>
                <a:schemeClr val="lt1"/>
              </a:buClr>
              <a:buSzPts val="9600"/>
              <a:buNone/>
              <a:defRPr sz="9600">
                <a:solidFill>
                  <a:schemeClr val="lt1"/>
                </a:solidFill>
              </a:defRPr>
            </a:lvl4pPr>
            <a:lvl5pPr lvl="4">
              <a:spcBef>
                <a:spcPts val="0"/>
              </a:spcBef>
              <a:spcAft>
                <a:spcPts val="0"/>
              </a:spcAft>
              <a:buClr>
                <a:schemeClr val="lt1"/>
              </a:buClr>
              <a:buSzPts val="9600"/>
              <a:buNone/>
              <a:defRPr sz="9600">
                <a:solidFill>
                  <a:schemeClr val="lt1"/>
                </a:solidFill>
              </a:defRPr>
            </a:lvl5pPr>
            <a:lvl6pPr lvl="5">
              <a:spcBef>
                <a:spcPts val="0"/>
              </a:spcBef>
              <a:spcAft>
                <a:spcPts val="0"/>
              </a:spcAft>
              <a:buClr>
                <a:schemeClr val="lt1"/>
              </a:buClr>
              <a:buSzPts val="9600"/>
              <a:buNone/>
              <a:defRPr sz="9600">
                <a:solidFill>
                  <a:schemeClr val="lt1"/>
                </a:solidFill>
              </a:defRPr>
            </a:lvl6pPr>
            <a:lvl7pPr lvl="6">
              <a:spcBef>
                <a:spcPts val="0"/>
              </a:spcBef>
              <a:spcAft>
                <a:spcPts val="0"/>
              </a:spcAft>
              <a:buClr>
                <a:schemeClr val="lt1"/>
              </a:buClr>
              <a:buSzPts val="9600"/>
              <a:buNone/>
              <a:defRPr sz="9600">
                <a:solidFill>
                  <a:schemeClr val="lt1"/>
                </a:solidFill>
              </a:defRPr>
            </a:lvl7pPr>
            <a:lvl8pPr lvl="7">
              <a:spcBef>
                <a:spcPts val="0"/>
              </a:spcBef>
              <a:spcAft>
                <a:spcPts val="0"/>
              </a:spcAft>
              <a:buClr>
                <a:schemeClr val="lt1"/>
              </a:buClr>
              <a:buSzPts val="9600"/>
              <a:buNone/>
              <a:defRPr sz="9600">
                <a:solidFill>
                  <a:schemeClr val="lt1"/>
                </a:solidFill>
              </a:defRPr>
            </a:lvl8pPr>
            <a:lvl9pPr lvl="8">
              <a:spcBef>
                <a:spcPts val="0"/>
              </a:spcBef>
              <a:spcAft>
                <a:spcPts val="0"/>
              </a:spcAft>
              <a:buClr>
                <a:schemeClr val="lt1"/>
              </a:buClr>
              <a:buSzPts val="9600"/>
              <a:buNone/>
              <a:defRPr sz="9600">
                <a:solidFill>
                  <a:schemeClr val="lt1"/>
                </a:solidFill>
              </a:defRPr>
            </a:lvl9pPr>
          </a:lstStyle>
          <a:p/>
        </p:txBody>
      </p:sp>
      <p:sp>
        <p:nvSpPr>
          <p:cNvPr id="18" name="Google Shape;18;g2db8cab86c2_0_196"/>
          <p:cNvSpPr txBox="1"/>
          <p:nvPr>
            <p:ph idx="1" type="subTitle"/>
          </p:nvPr>
        </p:nvSpPr>
        <p:spPr>
          <a:xfrm>
            <a:off x="4780534" y="6476900"/>
            <a:ext cx="12663000" cy="2483400"/>
          </a:xfrm>
          <a:prstGeom prst="rect">
            <a:avLst/>
          </a:prstGeom>
        </p:spPr>
        <p:txBody>
          <a:bodyPr anchorCtr="0" anchor="b" bIns="182850" lIns="182850" spcFirstLastPara="1" rIns="182850" wrap="square" tIns="182850">
            <a:normAutofit/>
          </a:bodyPr>
          <a:lstStyle>
            <a:lvl1pPr lvl="0">
              <a:lnSpc>
                <a:spcPct val="100000"/>
              </a:lnSpc>
              <a:spcBef>
                <a:spcPts val="0"/>
              </a:spcBef>
              <a:spcAft>
                <a:spcPts val="0"/>
              </a:spcAft>
              <a:buClr>
                <a:schemeClr val="lt1"/>
              </a:buClr>
              <a:buSzPts val="3600"/>
              <a:buNone/>
              <a:defRPr>
                <a:solidFill>
                  <a:schemeClr val="lt1"/>
                </a:solidFill>
              </a:defRPr>
            </a:lvl1pPr>
            <a:lvl2pPr lvl="1">
              <a:lnSpc>
                <a:spcPct val="100000"/>
              </a:lnSpc>
              <a:spcBef>
                <a:spcPts val="0"/>
              </a:spcBef>
              <a:spcAft>
                <a:spcPts val="0"/>
              </a:spcAft>
              <a:buClr>
                <a:schemeClr val="lt1"/>
              </a:buClr>
              <a:buSzPts val="3600"/>
              <a:buNone/>
              <a:defRPr sz="3600">
                <a:solidFill>
                  <a:schemeClr val="lt1"/>
                </a:solidFill>
              </a:defRPr>
            </a:lvl2pPr>
            <a:lvl3pPr lvl="2">
              <a:lnSpc>
                <a:spcPct val="100000"/>
              </a:lnSpc>
              <a:spcBef>
                <a:spcPts val="0"/>
              </a:spcBef>
              <a:spcAft>
                <a:spcPts val="0"/>
              </a:spcAft>
              <a:buClr>
                <a:schemeClr val="lt1"/>
              </a:buClr>
              <a:buSzPts val="3600"/>
              <a:buNone/>
              <a:defRPr sz="3600">
                <a:solidFill>
                  <a:schemeClr val="lt1"/>
                </a:solidFill>
              </a:defRPr>
            </a:lvl3pPr>
            <a:lvl4pPr lvl="3">
              <a:lnSpc>
                <a:spcPct val="100000"/>
              </a:lnSpc>
              <a:spcBef>
                <a:spcPts val="0"/>
              </a:spcBef>
              <a:spcAft>
                <a:spcPts val="0"/>
              </a:spcAft>
              <a:buClr>
                <a:schemeClr val="lt1"/>
              </a:buClr>
              <a:buSzPts val="3600"/>
              <a:buNone/>
              <a:defRPr sz="3600">
                <a:solidFill>
                  <a:schemeClr val="lt1"/>
                </a:solidFill>
              </a:defRPr>
            </a:lvl4pPr>
            <a:lvl5pPr lvl="4">
              <a:lnSpc>
                <a:spcPct val="100000"/>
              </a:lnSpc>
              <a:spcBef>
                <a:spcPts val="0"/>
              </a:spcBef>
              <a:spcAft>
                <a:spcPts val="0"/>
              </a:spcAft>
              <a:buClr>
                <a:schemeClr val="lt1"/>
              </a:buClr>
              <a:buSzPts val="3600"/>
              <a:buNone/>
              <a:defRPr sz="3600">
                <a:solidFill>
                  <a:schemeClr val="lt1"/>
                </a:solidFill>
              </a:defRPr>
            </a:lvl5pPr>
            <a:lvl6pPr lvl="5">
              <a:lnSpc>
                <a:spcPct val="100000"/>
              </a:lnSpc>
              <a:spcBef>
                <a:spcPts val="0"/>
              </a:spcBef>
              <a:spcAft>
                <a:spcPts val="0"/>
              </a:spcAft>
              <a:buClr>
                <a:schemeClr val="lt1"/>
              </a:buClr>
              <a:buSzPts val="3600"/>
              <a:buNone/>
              <a:defRPr sz="3600">
                <a:solidFill>
                  <a:schemeClr val="lt1"/>
                </a:solidFill>
              </a:defRPr>
            </a:lvl6pPr>
            <a:lvl7pPr lvl="6">
              <a:lnSpc>
                <a:spcPct val="100000"/>
              </a:lnSpc>
              <a:spcBef>
                <a:spcPts val="0"/>
              </a:spcBef>
              <a:spcAft>
                <a:spcPts val="0"/>
              </a:spcAft>
              <a:buClr>
                <a:schemeClr val="lt1"/>
              </a:buClr>
              <a:buSzPts val="3600"/>
              <a:buNone/>
              <a:defRPr sz="3600">
                <a:solidFill>
                  <a:schemeClr val="lt1"/>
                </a:solidFill>
              </a:defRPr>
            </a:lvl7pPr>
            <a:lvl8pPr lvl="7">
              <a:lnSpc>
                <a:spcPct val="100000"/>
              </a:lnSpc>
              <a:spcBef>
                <a:spcPts val="0"/>
              </a:spcBef>
              <a:spcAft>
                <a:spcPts val="0"/>
              </a:spcAft>
              <a:buClr>
                <a:schemeClr val="lt1"/>
              </a:buClr>
              <a:buSzPts val="3600"/>
              <a:buNone/>
              <a:defRPr sz="3600">
                <a:solidFill>
                  <a:schemeClr val="lt1"/>
                </a:solidFill>
              </a:defRPr>
            </a:lvl8pPr>
            <a:lvl9pPr lvl="8">
              <a:lnSpc>
                <a:spcPct val="100000"/>
              </a:lnSpc>
              <a:spcBef>
                <a:spcPts val="0"/>
              </a:spcBef>
              <a:spcAft>
                <a:spcPts val="0"/>
              </a:spcAft>
              <a:buClr>
                <a:schemeClr val="lt1"/>
              </a:buClr>
              <a:buSzPts val="3600"/>
              <a:buNone/>
              <a:defRPr sz="3600">
                <a:solidFill>
                  <a:schemeClr val="lt1"/>
                </a:solidFill>
              </a:defRPr>
            </a:lvl9pPr>
          </a:lstStyle>
          <a:p/>
        </p:txBody>
      </p:sp>
      <p:sp>
        <p:nvSpPr>
          <p:cNvPr id="19" name="Google Shape;19;g2db8cab86c2_0_196"/>
          <p:cNvSpPr txBox="1"/>
          <p:nvPr>
            <p:ph idx="12" type="sldNum"/>
          </p:nvPr>
        </p:nvSpPr>
        <p:spPr>
          <a:xfrm>
            <a:off x="16995998" y="9377518"/>
            <a:ext cx="1097400" cy="787200"/>
          </a:xfrm>
          <a:prstGeom prst="rect">
            <a:avLst/>
          </a:prstGeom>
        </p:spPr>
        <p:txBody>
          <a:bodyPr anchorCtr="0" anchor="ctr" bIns="182850" lIns="182850" spcFirstLastPara="1" rIns="182850" wrap="square" tIns="1828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cxnSp>
        <p:nvCxnSpPr>
          <p:cNvPr id="65" name="Google Shape;65;g2db8cab86c2_0_247"/>
          <p:cNvCxnSpPr/>
          <p:nvPr/>
        </p:nvCxnSpPr>
        <p:spPr>
          <a:xfrm>
            <a:off x="850400" y="9480000"/>
            <a:ext cx="16593600" cy="0"/>
          </a:xfrm>
          <a:prstGeom prst="straightConnector1">
            <a:avLst/>
          </a:prstGeom>
          <a:noFill/>
          <a:ln cap="flat" cmpd="sng" w="19050">
            <a:solidFill>
              <a:schemeClr val="dk2"/>
            </a:solidFill>
            <a:prstDash val="solid"/>
            <a:round/>
            <a:headEnd len="sm" w="sm" type="none"/>
            <a:tailEnd len="sm" w="sm" type="none"/>
          </a:ln>
        </p:spPr>
      </p:cxnSp>
      <p:cxnSp>
        <p:nvCxnSpPr>
          <p:cNvPr id="66" name="Google Shape;66;g2db8cab86c2_0_247"/>
          <p:cNvCxnSpPr/>
          <p:nvPr/>
        </p:nvCxnSpPr>
        <p:spPr>
          <a:xfrm>
            <a:off x="850400" y="831300"/>
            <a:ext cx="16593600" cy="0"/>
          </a:xfrm>
          <a:prstGeom prst="straightConnector1">
            <a:avLst/>
          </a:prstGeom>
          <a:noFill/>
          <a:ln cap="flat" cmpd="sng" w="38100">
            <a:solidFill>
              <a:schemeClr val="dk2"/>
            </a:solidFill>
            <a:prstDash val="solid"/>
            <a:round/>
            <a:headEnd len="sm" w="sm" type="none"/>
            <a:tailEnd len="sm" w="sm" type="none"/>
          </a:ln>
        </p:spPr>
      </p:cxnSp>
      <p:sp>
        <p:nvSpPr>
          <p:cNvPr id="67" name="Google Shape;67;g2db8cab86c2_0_247"/>
          <p:cNvSpPr txBox="1"/>
          <p:nvPr>
            <p:ph hasCustomPrompt="1" type="title"/>
          </p:nvPr>
        </p:nvSpPr>
        <p:spPr>
          <a:xfrm>
            <a:off x="1707900" y="2609700"/>
            <a:ext cx="14872200" cy="3076800"/>
          </a:xfrm>
          <a:prstGeom prst="rect">
            <a:avLst/>
          </a:prstGeom>
        </p:spPr>
        <p:txBody>
          <a:bodyPr anchorCtr="0" anchor="ctr" bIns="182850" lIns="182850" spcFirstLastPara="1" rIns="182850" wrap="square" tIns="182850">
            <a:normAutofit/>
          </a:bodyPr>
          <a:lstStyle>
            <a:lvl1pPr lvl="0" algn="ctr">
              <a:spcBef>
                <a:spcPts val="0"/>
              </a:spcBef>
              <a:spcAft>
                <a:spcPts val="0"/>
              </a:spcAft>
              <a:buClr>
                <a:schemeClr val="dk1"/>
              </a:buClr>
              <a:buSzPts val="19200"/>
              <a:buFont typeface="Lato"/>
              <a:buNone/>
              <a:defRPr sz="19200">
                <a:solidFill>
                  <a:schemeClr val="dk1"/>
                </a:solidFill>
                <a:latin typeface="Lato"/>
                <a:ea typeface="Lato"/>
                <a:cs typeface="Lato"/>
                <a:sym typeface="Lato"/>
              </a:defRPr>
            </a:lvl1pPr>
            <a:lvl2pPr lvl="1" algn="ctr">
              <a:spcBef>
                <a:spcPts val="0"/>
              </a:spcBef>
              <a:spcAft>
                <a:spcPts val="0"/>
              </a:spcAft>
              <a:buClr>
                <a:schemeClr val="dk1"/>
              </a:buClr>
              <a:buSzPts val="19200"/>
              <a:buFont typeface="Lato"/>
              <a:buNone/>
              <a:defRPr sz="19200">
                <a:solidFill>
                  <a:schemeClr val="dk1"/>
                </a:solidFill>
                <a:latin typeface="Lato"/>
                <a:ea typeface="Lato"/>
                <a:cs typeface="Lato"/>
                <a:sym typeface="Lato"/>
              </a:defRPr>
            </a:lvl2pPr>
            <a:lvl3pPr lvl="2" algn="ctr">
              <a:spcBef>
                <a:spcPts val="0"/>
              </a:spcBef>
              <a:spcAft>
                <a:spcPts val="0"/>
              </a:spcAft>
              <a:buClr>
                <a:schemeClr val="dk1"/>
              </a:buClr>
              <a:buSzPts val="19200"/>
              <a:buFont typeface="Lato"/>
              <a:buNone/>
              <a:defRPr sz="19200">
                <a:solidFill>
                  <a:schemeClr val="dk1"/>
                </a:solidFill>
                <a:latin typeface="Lato"/>
                <a:ea typeface="Lato"/>
                <a:cs typeface="Lato"/>
                <a:sym typeface="Lato"/>
              </a:defRPr>
            </a:lvl3pPr>
            <a:lvl4pPr lvl="3" algn="ctr">
              <a:spcBef>
                <a:spcPts val="0"/>
              </a:spcBef>
              <a:spcAft>
                <a:spcPts val="0"/>
              </a:spcAft>
              <a:buClr>
                <a:schemeClr val="dk1"/>
              </a:buClr>
              <a:buSzPts val="19200"/>
              <a:buFont typeface="Lato"/>
              <a:buNone/>
              <a:defRPr sz="19200">
                <a:solidFill>
                  <a:schemeClr val="dk1"/>
                </a:solidFill>
                <a:latin typeface="Lato"/>
                <a:ea typeface="Lato"/>
                <a:cs typeface="Lato"/>
                <a:sym typeface="Lato"/>
              </a:defRPr>
            </a:lvl4pPr>
            <a:lvl5pPr lvl="4" algn="ctr">
              <a:spcBef>
                <a:spcPts val="0"/>
              </a:spcBef>
              <a:spcAft>
                <a:spcPts val="0"/>
              </a:spcAft>
              <a:buClr>
                <a:schemeClr val="dk1"/>
              </a:buClr>
              <a:buSzPts val="19200"/>
              <a:buFont typeface="Lato"/>
              <a:buNone/>
              <a:defRPr sz="19200">
                <a:solidFill>
                  <a:schemeClr val="dk1"/>
                </a:solidFill>
                <a:latin typeface="Lato"/>
                <a:ea typeface="Lato"/>
                <a:cs typeface="Lato"/>
                <a:sym typeface="Lato"/>
              </a:defRPr>
            </a:lvl5pPr>
            <a:lvl6pPr lvl="5" algn="ctr">
              <a:spcBef>
                <a:spcPts val="0"/>
              </a:spcBef>
              <a:spcAft>
                <a:spcPts val="0"/>
              </a:spcAft>
              <a:buClr>
                <a:schemeClr val="dk1"/>
              </a:buClr>
              <a:buSzPts val="19200"/>
              <a:buFont typeface="Lato"/>
              <a:buNone/>
              <a:defRPr sz="19200">
                <a:solidFill>
                  <a:schemeClr val="dk1"/>
                </a:solidFill>
                <a:latin typeface="Lato"/>
                <a:ea typeface="Lato"/>
                <a:cs typeface="Lato"/>
                <a:sym typeface="Lato"/>
              </a:defRPr>
            </a:lvl6pPr>
            <a:lvl7pPr lvl="6" algn="ctr">
              <a:spcBef>
                <a:spcPts val="0"/>
              </a:spcBef>
              <a:spcAft>
                <a:spcPts val="0"/>
              </a:spcAft>
              <a:buClr>
                <a:schemeClr val="dk1"/>
              </a:buClr>
              <a:buSzPts val="19200"/>
              <a:buFont typeface="Lato"/>
              <a:buNone/>
              <a:defRPr sz="19200">
                <a:solidFill>
                  <a:schemeClr val="dk1"/>
                </a:solidFill>
                <a:latin typeface="Lato"/>
                <a:ea typeface="Lato"/>
                <a:cs typeface="Lato"/>
                <a:sym typeface="Lato"/>
              </a:defRPr>
            </a:lvl7pPr>
            <a:lvl8pPr lvl="7" algn="ctr">
              <a:spcBef>
                <a:spcPts val="0"/>
              </a:spcBef>
              <a:spcAft>
                <a:spcPts val="0"/>
              </a:spcAft>
              <a:buClr>
                <a:schemeClr val="dk1"/>
              </a:buClr>
              <a:buSzPts val="19200"/>
              <a:buFont typeface="Lato"/>
              <a:buNone/>
              <a:defRPr sz="19200">
                <a:solidFill>
                  <a:schemeClr val="dk1"/>
                </a:solidFill>
                <a:latin typeface="Lato"/>
                <a:ea typeface="Lato"/>
                <a:cs typeface="Lato"/>
                <a:sym typeface="Lato"/>
              </a:defRPr>
            </a:lvl8pPr>
            <a:lvl9pPr lvl="8" algn="ctr">
              <a:spcBef>
                <a:spcPts val="0"/>
              </a:spcBef>
              <a:spcAft>
                <a:spcPts val="0"/>
              </a:spcAft>
              <a:buClr>
                <a:schemeClr val="dk1"/>
              </a:buClr>
              <a:buSzPts val="19200"/>
              <a:buFont typeface="Lato"/>
              <a:buNone/>
              <a:defRPr sz="19200">
                <a:solidFill>
                  <a:schemeClr val="dk1"/>
                </a:solidFill>
                <a:latin typeface="Lato"/>
                <a:ea typeface="Lato"/>
                <a:cs typeface="Lato"/>
                <a:sym typeface="Lato"/>
              </a:defRPr>
            </a:lvl9pPr>
          </a:lstStyle>
          <a:p>
            <a:r>
              <a:t>xx%</a:t>
            </a:r>
          </a:p>
        </p:txBody>
      </p:sp>
      <p:sp>
        <p:nvSpPr>
          <p:cNvPr id="68" name="Google Shape;68;g2db8cab86c2_0_247"/>
          <p:cNvSpPr txBox="1"/>
          <p:nvPr>
            <p:ph idx="1" type="body"/>
          </p:nvPr>
        </p:nvSpPr>
        <p:spPr>
          <a:xfrm>
            <a:off x="1707900" y="5838900"/>
            <a:ext cx="14872200" cy="2143200"/>
          </a:xfrm>
          <a:prstGeom prst="rect">
            <a:avLst/>
          </a:prstGeom>
        </p:spPr>
        <p:txBody>
          <a:bodyPr anchorCtr="0" anchor="t" bIns="182850" lIns="182850" spcFirstLastPara="1" rIns="182850" wrap="square" tIns="182850">
            <a:normAutofit/>
          </a:bodyPr>
          <a:lstStyle>
            <a:lvl1pPr indent="-457200" lvl="0" marL="457200" algn="ctr">
              <a:spcBef>
                <a:spcPts val="0"/>
              </a:spcBef>
              <a:spcAft>
                <a:spcPts val="0"/>
              </a:spcAft>
              <a:buSzPts val="3600"/>
              <a:buChar char="●"/>
              <a:defRPr/>
            </a:lvl1pPr>
            <a:lvl2pPr indent="-406400" lvl="1" marL="914400" algn="ctr">
              <a:spcBef>
                <a:spcPts val="0"/>
              </a:spcBef>
              <a:spcAft>
                <a:spcPts val="0"/>
              </a:spcAft>
              <a:buSzPts val="2800"/>
              <a:buChar char="○"/>
              <a:defRPr/>
            </a:lvl2pPr>
            <a:lvl3pPr indent="-406400" lvl="2" marL="1371600" algn="ctr">
              <a:spcBef>
                <a:spcPts val="0"/>
              </a:spcBef>
              <a:spcAft>
                <a:spcPts val="0"/>
              </a:spcAft>
              <a:buSzPts val="2800"/>
              <a:buChar char="■"/>
              <a:defRPr/>
            </a:lvl3pPr>
            <a:lvl4pPr indent="-406400" lvl="3" marL="1828800" algn="ctr">
              <a:spcBef>
                <a:spcPts val="0"/>
              </a:spcBef>
              <a:spcAft>
                <a:spcPts val="0"/>
              </a:spcAft>
              <a:buSzPts val="2800"/>
              <a:buChar char="●"/>
              <a:defRPr/>
            </a:lvl4pPr>
            <a:lvl5pPr indent="-406400" lvl="4" marL="2286000" algn="ctr">
              <a:spcBef>
                <a:spcPts val="0"/>
              </a:spcBef>
              <a:spcAft>
                <a:spcPts val="0"/>
              </a:spcAft>
              <a:buSzPts val="2800"/>
              <a:buChar char="○"/>
              <a:defRPr/>
            </a:lvl5pPr>
            <a:lvl6pPr indent="-406400" lvl="5" marL="2743200" algn="ctr">
              <a:spcBef>
                <a:spcPts val="0"/>
              </a:spcBef>
              <a:spcAft>
                <a:spcPts val="0"/>
              </a:spcAft>
              <a:buSzPts val="2800"/>
              <a:buChar char="■"/>
              <a:defRPr/>
            </a:lvl6pPr>
            <a:lvl7pPr indent="-406400" lvl="6" marL="3200400" algn="ctr">
              <a:spcBef>
                <a:spcPts val="0"/>
              </a:spcBef>
              <a:spcAft>
                <a:spcPts val="0"/>
              </a:spcAft>
              <a:buSzPts val="2800"/>
              <a:buChar char="●"/>
              <a:defRPr/>
            </a:lvl7pPr>
            <a:lvl8pPr indent="-406400" lvl="7" marL="3657600" algn="ctr">
              <a:spcBef>
                <a:spcPts val="0"/>
              </a:spcBef>
              <a:spcAft>
                <a:spcPts val="0"/>
              </a:spcAft>
              <a:buSzPts val="2800"/>
              <a:buChar char="○"/>
              <a:defRPr/>
            </a:lvl8pPr>
            <a:lvl9pPr indent="-406400" lvl="8" marL="4114800" algn="ctr">
              <a:spcBef>
                <a:spcPts val="0"/>
              </a:spcBef>
              <a:spcAft>
                <a:spcPts val="0"/>
              </a:spcAft>
              <a:buSzPts val="2800"/>
              <a:buChar char="■"/>
              <a:defRPr/>
            </a:lvl9pPr>
          </a:lstStyle>
          <a:p/>
        </p:txBody>
      </p:sp>
      <p:sp>
        <p:nvSpPr>
          <p:cNvPr id="69" name="Google Shape;69;g2db8cab86c2_0_247"/>
          <p:cNvSpPr txBox="1"/>
          <p:nvPr>
            <p:ph idx="12" type="sldNum"/>
          </p:nvPr>
        </p:nvSpPr>
        <p:spPr>
          <a:xfrm>
            <a:off x="16995998" y="9377518"/>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g2db8cab86c2_0_253"/>
          <p:cNvSpPr txBox="1"/>
          <p:nvPr>
            <p:ph idx="12" type="sldNum"/>
          </p:nvPr>
        </p:nvSpPr>
        <p:spPr>
          <a:xfrm>
            <a:off x="16995998" y="9377518"/>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0" name="Shape 20"/>
        <p:cNvGrpSpPr/>
        <p:nvPr/>
      </p:nvGrpSpPr>
      <p:grpSpPr>
        <a:xfrm>
          <a:off x="0" y="0"/>
          <a:ext cx="0" cy="0"/>
          <a:chOff x="0" y="0"/>
          <a:chExt cx="0" cy="0"/>
        </a:xfrm>
      </p:grpSpPr>
      <p:cxnSp>
        <p:nvCxnSpPr>
          <p:cNvPr id="21" name="Google Shape;21;g2db8cab86c2_0_203"/>
          <p:cNvCxnSpPr/>
          <p:nvPr/>
        </p:nvCxnSpPr>
        <p:spPr>
          <a:xfrm>
            <a:off x="850400" y="831300"/>
            <a:ext cx="16593600" cy="0"/>
          </a:xfrm>
          <a:prstGeom prst="straightConnector1">
            <a:avLst/>
          </a:prstGeom>
          <a:noFill/>
          <a:ln cap="flat" cmpd="sng" w="38100">
            <a:solidFill>
              <a:schemeClr val="lt1"/>
            </a:solidFill>
            <a:prstDash val="solid"/>
            <a:round/>
            <a:headEnd len="sm" w="sm" type="none"/>
            <a:tailEnd len="sm" w="sm" type="none"/>
          </a:ln>
        </p:spPr>
      </p:cxnSp>
      <p:cxnSp>
        <p:nvCxnSpPr>
          <p:cNvPr id="22" name="Google Shape;22;g2db8cab86c2_0_203"/>
          <p:cNvCxnSpPr/>
          <p:nvPr/>
        </p:nvCxnSpPr>
        <p:spPr>
          <a:xfrm>
            <a:off x="850400" y="9480000"/>
            <a:ext cx="16593600" cy="0"/>
          </a:xfrm>
          <a:prstGeom prst="straightConnector1">
            <a:avLst/>
          </a:prstGeom>
          <a:noFill/>
          <a:ln cap="flat" cmpd="sng" w="19050">
            <a:solidFill>
              <a:schemeClr val="lt1"/>
            </a:solidFill>
            <a:prstDash val="solid"/>
            <a:round/>
            <a:headEnd len="sm" w="sm" type="none"/>
            <a:tailEnd len="sm" w="sm" type="none"/>
          </a:ln>
        </p:spPr>
      </p:cxnSp>
      <p:sp>
        <p:nvSpPr>
          <p:cNvPr id="23" name="Google Shape;23;g2db8cab86c2_0_203"/>
          <p:cNvSpPr txBox="1"/>
          <p:nvPr>
            <p:ph type="title"/>
          </p:nvPr>
        </p:nvSpPr>
        <p:spPr>
          <a:xfrm>
            <a:off x="812850" y="3613650"/>
            <a:ext cx="16593600" cy="3084000"/>
          </a:xfrm>
          <a:prstGeom prst="rect">
            <a:avLst/>
          </a:prstGeom>
        </p:spPr>
        <p:txBody>
          <a:bodyPr anchorCtr="0" anchor="ctr" bIns="182850" lIns="182850" spcFirstLastPara="1" rIns="182850" wrap="square" tIns="182850">
            <a:normAutofit/>
          </a:bodyPr>
          <a:lstStyle>
            <a:lvl1pPr lvl="0" algn="ctr">
              <a:spcBef>
                <a:spcPts val="0"/>
              </a:spcBef>
              <a:spcAft>
                <a:spcPts val="0"/>
              </a:spcAft>
              <a:buClr>
                <a:schemeClr val="lt1"/>
              </a:buClr>
              <a:buSzPts val="9600"/>
              <a:buNone/>
              <a:defRPr sz="9600">
                <a:solidFill>
                  <a:schemeClr val="lt1"/>
                </a:solidFill>
              </a:defRPr>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p:txBody>
      </p:sp>
      <p:sp>
        <p:nvSpPr>
          <p:cNvPr id="24" name="Google Shape;24;g2db8cab86c2_0_203"/>
          <p:cNvSpPr txBox="1"/>
          <p:nvPr>
            <p:ph idx="12" type="sldNum"/>
          </p:nvPr>
        </p:nvSpPr>
        <p:spPr>
          <a:xfrm>
            <a:off x="16995998" y="9377518"/>
            <a:ext cx="1097400" cy="787200"/>
          </a:xfrm>
          <a:prstGeom prst="rect">
            <a:avLst/>
          </a:prstGeom>
        </p:spPr>
        <p:txBody>
          <a:bodyPr anchorCtr="0" anchor="ctr" bIns="182850" lIns="182850" spcFirstLastPara="1" rIns="182850" wrap="square" tIns="1828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cxnSp>
        <p:nvCxnSpPr>
          <p:cNvPr id="26" name="Google Shape;26;g2db8cab86c2_0_208"/>
          <p:cNvCxnSpPr/>
          <p:nvPr/>
        </p:nvCxnSpPr>
        <p:spPr>
          <a:xfrm>
            <a:off x="4955449" y="831300"/>
            <a:ext cx="12488400" cy="0"/>
          </a:xfrm>
          <a:prstGeom prst="straightConnector1">
            <a:avLst/>
          </a:prstGeom>
          <a:noFill/>
          <a:ln cap="flat" cmpd="sng" w="38100">
            <a:solidFill>
              <a:schemeClr val="dk2"/>
            </a:solidFill>
            <a:prstDash val="solid"/>
            <a:round/>
            <a:headEnd len="sm" w="sm" type="none"/>
            <a:tailEnd len="sm" w="sm" type="none"/>
          </a:ln>
        </p:spPr>
      </p:cxnSp>
      <p:cxnSp>
        <p:nvCxnSpPr>
          <p:cNvPr id="27" name="Google Shape;27;g2db8cab86c2_0_208"/>
          <p:cNvCxnSpPr/>
          <p:nvPr/>
        </p:nvCxnSpPr>
        <p:spPr>
          <a:xfrm>
            <a:off x="4955449" y="9480000"/>
            <a:ext cx="12488400" cy="0"/>
          </a:xfrm>
          <a:prstGeom prst="straightConnector1">
            <a:avLst/>
          </a:prstGeom>
          <a:noFill/>
          <a:ln cap="flat" cmpd="sng" w="19050">
            <a:solidFill>
              <a:schemeClr val="dk2"/>
            </a:solidFill>
            <a:prstDash val="solid"/>
            <a:round/>
            <a:headEnd len="sm" w="sm" type="none"/>
            <a:tailEnd len="sm" w="sm" type="none"/>
          </a:ln>
        </p:spPr>
      </p:cxnSp>
      <p:cxnSp>
        <p:nvCxnSpPr>
          <p:cNvPr id="28" name="Google Shape;28;g2db8cab86c2_0_208"/>
          <p:cNvCxnSpPr/>
          <p:nvPr/>
        </p:nvCxnSpPr>
        <p:spPr>
          <a:xfrm>
            <a:off x="850396" y="831300"/>
            <a:ext cx="366600" cy="0"/>
          </a:xfrm>
          <a:prstGeom prst="straightConnector1">
            <a:avLst/>
          </a:prstGeom>
          <a:noFill/>
          <a:ln cap="flat" cmpd="sng" w="19050">
            <a:solidFill>
              <a:schemeClr val="dk2"/>
            </a:solidFill>
            <a:prstDash val="solid"/>
            <a:round/>
            <a:headEnd len="sm" w="sm" type="none"/>
            <a:tailEnd len="sm" w="sm" type="none"/>
          </a:ln>
        </p:spPr>
      </p:cxnSp>
      <p:sp>
        <p:nvSpPr>
          <p:cNvPr id="29" name="Google Shape;29;g2db8cab86c2_0_208"/>
          <p:cNvSpPr txBox="1"/>
          <p:nvPr>
            <p:ph type="title"/>
          </p:nvPr>
        </p:nvSpPr>
        <p:spPr>
          <a:xfrm>
            <a:off x="4800500" y="1151900"/>
            <a:ext cx="12643200" cy="1270800"/>
          </a:xfrm>
          <a:prstGeom prst="rect">
            <a:avLst/>
          </a:prstGeom>
        </p:spPr>
        <p:txBody>
          <a:bodyPr anchorCtr="0" anchor="t" bIns="182850" lIns="182850" spcFirstLastPara="1" rIns="182850" wrap="square" tIns="182850">
            <a:norm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30" name="Google Shape;30;g2db8cab86c2_0_208"/>
          <p:cNvSpPr txBox="1"/>
          <p:nvPr>
            <p:ph idx="1" type="body"/>
          </p:nvPr>
        </p:nvSpPr>
        <p:spPr>
          <a:xfrm>
            <a:off x="4820225" y="3191552"/>
            <a:ext cx="12643200" cy="6004800"/>
          </a:xfrm>
          <a:prstGeom prst="rect">
            <a:avLst/>
          </a:prstGeom>
        </p:spPr>
        <p:txBody>
          <a:bodyPr anchorCtr="0" anchor="t" bIns="182850" lIns="182850" spcFirstLastPara="1" rIns="182850" wrap="square" tIns="182850">
            <a:normAutofit/>
          </a:bodyPr>
          <a:lstStyle>
            <a:lvl1pPr indent="-457200" lvl="0" marL="457200">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31" name="Google Shape;31;g2db8cab86c2_0_208"/>
          <p:cNvSpPr txBox="1"/>
          <p:nvPr>
            <p:ph idx="12" type="sldNum"/>
          </p:nvPr>
        </p:nvSpPr>
        <p:spPr>
          <a:xfrm>
            <a:off x="16995998" y="9377518"/>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cxnSp>
        <p:nvCxnSpPr>
          <p:cNvPr id="33" name="Google Shape;33;g2db8cab86c2_0_215"/>
          <p:cNvCxnSpPr/>
          <p:nvPr/>
        </p:nvCxnSpPr>
        <p:spPr>
          <a:xfrm>
            <a:off x="4955449" y="831300"/>
            <a:ext cx="12488400" cy="0"/>
          </a:xfrm>
          <a:prstGeom prst="straightConnector1">
            <a:avLst/>
          </a:prstGeom>
          <a:noFill/>
          <a:ln cap="flat" cmpd="sng" w="38100">
            <a:solidFill>
              <a:schemeClr val="dk2"/>
            </a:solidFill>
            <a:prstDash val="solid"/>
            <a:round/>
            <a:headEnd len="sm" w="sm" type="none"/>
            <a:tailEnd len="sm" w="sm" type="none"/>
          </a:ln>
        </p:spPr>
      </p:cxnSp>
      <p:cxnSp>
        <p:nvCxnSpPr>
          <p:cNvPr id="34" name="Google Shape;34;g2db8cab86c2_0_215"/>
          <p:cNvCxnSpPr/>
          <p:nvPr/>
        </p:nvCxnSpPr>
        <p:spPr>
          <a:xfrm>
            <a:off x="4955449" y="9480000"/>
            <a:ext cx="12488400" cy="0"/>
          </a:xfrm>
          <a:prstGeom prst="straightConnector1">
            <a:avLst/>
          </a:prstGeom>
          <a:noFill/>
          <a:ln cap="flat" cmpd="sng" w="19050">
            <a:solidFill>
              <a:schemeClr val="dk2"/>
            </a:solidFill>
            <a:prstDash val="solid"/>
            <a:round/>
            <a:headEnd len="sm" w="sm" type="none"/>
            <a:tailEnd len="sm" w="sm" type="none"/>
          </a:ln>
        </p:spPr>
      </p:cxnSp>
      <p:cxnSp>
        <p:nvCxnSpPr>
          <p:cNvPr id="35" name="Google Shape;35;g2db8cab86c2_0_215"/>
          <p:cNvCxnSpPr/>
          <p:nvPr/>
        </p:nvCxnSpPr>
        <p:spPr>
          <a:xfrm>
            <a:off x="850396" y="831300"/>
            <a:ext cx="366600" cy="0"/>
          </a:xfrm>
          <a:prstGeom prst="straightConnector1">
            <a:avLst/>
          </a:prstGeom>
          <a:noFill/>
          <a:ln cap="flat" cmpd="sng" w="19050">
            <a:solidFill>
              <a:schemeClr val="dk2"/>
            </a:solidFill>
            <a:prstDash val="solid"/>
            <a:round/>
            <a:headEnd len="sm" w="sm" type="none"/>
            <a:tailEnd len="sm" w="sm" type="none"/>
          </a:ln>
        </p:spPr>
      </p:cxnSp>
      <p:sp>
        <p:nvSpPr>
          <p:cNvPr id="36" name="Google Shape;36;g2db8cab86c2_0_215"/>
          <p:cNvSpPr txBox="1"/>
          <p:nvPr>
            <p:ph type="title"/>
          </p:nvPr>
        </p:nvSpPr>
        <p:spPr>
          <a:xfrm>
            <a:off x="4800500" y="1151900"/>
            <a:ext cx="12643200" cy="1270800"/>
          </a:xfrm>
          <a:prstGeom prst="rect">
            <a:avLst/>
          </a:prstGeom>
        </p:spPr>
        <p:txBody>
          <a:bodyPr anchorCtr="0" anchor="t" bIns="182850" lIns="182850" spcFirstLastPara="1" rIns="182850" wrap="square" tIns="182850">
            <a:norm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37" name="Google Shape;37;g2db8cab86c2_0_215"/>
          <p:cNvSpPr txBox="1"/>
          <p:nvPr>
            <p:ph idx="1" type="body"/>
          </p:nvPr>
        </p:nvSpPr>
        <p:spPr>
          <a:xfrm>
            <a:off x="4800605" y="3205350"/>
            <a:ext cx="6142800" cy="6004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8" name="Google Shape;38;g2db8cab86c2_0_215"/>
          <p:cNvSpPr txBox="1"/>
          <p:nvPr>
            <p:ph idx="2" type="body"/>
          </p:nvPr>
        </p:nvSpPr>
        <p:spPr>
          <a:xfrm>
            <a:off x="11301144" y="3205350"/>
            <a:ext cx="6142800" cy="6004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9" name="Google Shape;39;g2db8cab86c2_0_215"/>
          <p:cNvSpPr txBox="1"/>
          <p:nvPr>
            <p:ph idx="12" type="sldNum"/>
          </p:nvPr>
        </p:nvSpPr>
        <p:spPr>
          <a:xfrm>
            <a:off x="16995998" y="9377518"/>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g2db8cab86c2_0_223"/>
          <p:cNvSpPr txBox="1"/>
          <p:nvPr>
            <p:ph type="title"/>
          </p:nvPr>
        </p:nvSpPr>
        <p:spPr>
          <a:xfrm>
            <a:off x="606600" y="823150"/>
            <a:ext cx="17041200" cy="1279200"/>
          </a:xfrm>
          <a:prstGeom prst="rect">
            <a:avLst/>
          </a:prstGeom>
        </p:spPr>
        <p:txBody>
          <a:bodyPr anchorCtr="0" anchor="t" bIns="182850" lIns="182850" spcFirstLastPara="1" rIns="182850" wrap="square" tIns="182850">
            <a:norm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42" name="Google Shape;42;g2db8cab86c2_0_223"/>
          <p:cNvSpPr txBox="1"/>
          <p:nvPr>
            <p:ph idx="12" type="sldNum"/>
          </p:nvPr>
        </p:nvSpPr>
        <p:spPr>
          <a:xfrm>
            <a:off x="16995998" y="9377518"/>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cxnSp>
        <p:nvCxnSpPr>
          <p:cNvPr id="44" name="Google Shape;44;g2db8cab86c2_0_226"/>
          <p:cNvCxnSpPr/>
          <p:nvPr/>
        </p:nvCxnSpPr>
        <p:spPr>
          <a:xfrm>
            <a:off x="850396" y="831300"/>
            <a:ext cx="366600" cy="0"/>
          </a:xfrm>
          <a:prstGeom prst="straightConnector1">
            <a:avLst/>
          </a:prstGeom>
          <a:noFill/>
          <a:ln cap="flat" cmpd="sng" w="19050">
            <a:solidFill>
              <a:schemeClr val="dk2"/>
            </a:solidFill>
            <a:prstDash val="solid"/>
            <a:round/>
            <a:headEnd len="sm" w="sm" type="none"/>
            <a:tailEnd len="sm" w="sm" type="none"/>
          </a:ln>
        </p:spPr>
      </p:cxnSp>
      <p:sp>
        <p:nvSpPr>
          <p:cNvPr id="45" name="Google Shape;45;g2db8cab86c2_0_226"/>
          <p:cNvSpPr txBox="1"/>
          <p:nvPr>
            <p:ph type="title"/>
          </p:nvPr>
        </p:nvSpPr>
        <p:spPr>
          <a:xfrm>
            <a:off x="639000" y="1873200"/>
            <a:ext cx="5616000" cy="1511400"/>
          </a:xfrm>
          <a:prstGeom prst="rect">
            <a:avLst/>
          </a:prstGeom>
        </p:spPr>
        <p:txBody>
          <a:bodyPr anchorCtr="0" anchor="b" bIns="182850" lIns="182850" spcFirstLastPara="1" rIns="182850" wrap="square" tIns="18285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6" name="Google Shape;46;g2db8cab86c2_0_226"/>
          <p:cNvSpPr txBox="1"/>
          <p:nvPr>
            <p:ph idx="1" type="body"/>
          </p:nvPr>
        </p:nvSpPr>
        <p:spPr>
          <a:xfrm>
            <a:off x="639000" y="3693608"/>
            <a:ext cx="5616000" cy="5612400"/>
          </a:xfrm>
          <a:prstGeom prst="rect">
            <a:avLst/>
          </a:prstGeom>
        </p:spPr>
        <p:txBody>
          <a:bodyPr anchorCtr="0" anchor="t" bIns="182850" lIns="182850" spcFirstLastPara="1" rIns="182850" wrap="square" tIns="182850">
            <a:normAutofit/>
          </a:bodyPr>
          <a:lstStyle>
            <a:lvl1pPr indent="-381000" lvl="0" marL="457200">
              <a:spcBef>
                <a:spcPts val="0"/>
              </a:spcBef>
              <a:spcAft>
                <a:spcPts val="0"/>
              </a:spcAft>
              <a:buSzPts val="2400"/>
              <a:buChar char="●"/>
              <a:defRPr sz="24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47" name="Google Shape;47;g2db8cab86c2_0_226"/>
          <p:cNvSpPr txBox="1"/>
          <p:nvPr>
            <p:ph idx="12" type="sldNum"/>
          </p:nvPr>
        </p:nvSpPr>
        <p:spPr>
          <a:xfrm>
            <a:off x="16995998" y="9377518"/>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8" name="Shape 48"/>
        <p:cNvGrpSpPr/>
        <p:nvPr/>
      </p:nvGrpSpPr>
      <p:grpSpPr>
        <a:xfrm>
          <a:off x="0" y="0"/>
          <a:ext cx="0" cy="0"/>
          <a:chOff x="0" y="0"/>
          <a:chExt cx="0" cy="0"/>
        </a:xfrm>
      </p:grpSpPr>
      <p:cxnSp>
        <p:nvCxnSpPr>
          <p:cNvPr id="49" name="Google Shape;49;g2db8cab86c2_0_231"/>
          <p:cNvCxnSpPr/>
          <p:nvPr/>
        </p:nvCxnSpPr>
        <p:spPr>
          <a:xfrm>
            <a:off x="850396" y="831300"/>
            <a:ext cx="366600" cy="0"/>
          </a:xfrm>
          <a:prstGeom prst="straightConnector1">
            <a:avLst/>
          </a:prstGeom>
          <a:noFill/>
          <a:ln cap="flat" cmpd="sng" w="19050">
            <a:solidFill>
              <a:schemeClr val="lt1"/>
            </a:solidFill>
            <a:prstDash val="solid"/>
            <a:round/>
            <a:headEnd len="sm" w="sm" type="none"/>
            <a:tailEnd len="sm" w="sm" type="none"/>
          </a:ln>
        </p:spPr>
      </p:cxnSp>
      <p:sp>
        <p:nvSpPr>
          <p:cNvPr id="50" name="Google Shape;50;g2db8cab86c2_0_231"/>
          <p:cNvSpPr txBox="1"/>
          <p:nvPr>
            <p:ph type="title"/>
          </p:nvPr>
        </p:nvSpPr>
        <p:spPr>
          <a:xfrm>
            <a:off x="566206" y="1424281"/>
            <a:ext cx="12488400" cy="7671000"/>
          </a:xfrm>
          <a:prstGeom prst="rect">
            <a:avLst/>
          </a:prstGeom>
        </p:spPr>
        <p:txBody>
          <a:bodyPr anchorCtr="0" anchor="ctr" bIns="182850" lIns="182850" spcFirstLastPara="1" rIns="182850" wrap="square" tIns="182850">
            <a:normAutofit/>
          </a:bodyPr>
          <a:lstStyle>
            <a:lvl1pPr lvl="0">
              <a:spcBef>
                <a:spcPts val="0"/>
              </a:spcBef>
              <a:spcAft>
                <a:spcPts val="0"/>
              </a:spcAft>
              <a:buClr>
                <a:schemeClr val="lt1"/>
              </a:buClr>
              <a:buSzPts val="9600"/>
              <a:buNone/>
              <a:defRPr sz="9600">
                <a:solidFill>
                  <a:schemeClr val="lt1"/>
                </a:solidFill>
              </a:defRPr>
            </a:lvl1pPr>
            <a:lvl2pPr lvl="1">
              <a:spcBef>
                <a:spcPts val="0"/>
              </a:spcBef>
              <a:spcAft>
                <a:spcPts val="0"/>
              </a:spcAft>
              <a:buClr>
                <a:schemeClr val="lt1"/>
              </a:buClr>
              <a:buSzPts val="9600"/>
              <a:buNone/>
              <a:defRPr sz="9600">
                <a:solidFill>
                  <a:schemeClr val="lt1"/>
                </a:solidFill>
              </a:defRPr>
            </a:lvl2pPr>
            <a:lvl3pPr lvl="2">
              <a:spcBef>
                <a:spcPts val="0"/>
              </a:spcBef>
              <a:spcAft>
                <a:spcPts val="0"/>
              </a:spcAft>
              <a:buClr>
                <a:schemeClr val="lt1"/>
              </a:buClr>
              <a:buSzPts val="9600"/>
              <a:buNone/>
              <a:defRPr sz="9600">
                <a:solidFill>
                  <a:schemeClr val="lt1"/>
                </a:solidFill>
              </a:defRPr>
            </a:lvl3pPr>
            <a:lvl4pPr lvl="3">
              <a:spcBef>
                <a:spcPts val="0"/>
              </a:spcBef>
              <a:spcAft>
                <a:spcPts val="0"/>
              </a:spcAft>
              <a:buClr>
                <a:schemeClr val="lt1"/>
              </a:buClr>
              <a:buSzPts val="9600"/>
              <a:buNone/>
              <a:defRPr sz="9600">
                <a:solidFill>
                  <a:schemeClr val="lt1"/>
                </a:solidFill>
              </a:defRPr>
            </a:lvl4pPr>
            <a:lvl5pPr lvl="4">
              <a:spcBef>
                <a:spcPts val="0"/>
              </a:spcBef>
              <a:spcAft>
                <a:spcPts val="0"/>
              </a:spcAft>
              <a:buClr>
                <a:schemeClr val="lt1"/>
              </a:buClr>
              <a:buSzPts val="9600"/>
              <a:buNone/>
              <a:defRPr sz="9600">
                <a:solidFill>
                  <a:schemeClr val="lt1"/>
                </a:solidFill>
              </a:defRPr>
            </a:lvl5pPr>
            <a:lvl6pPr lvl="5">
              <a:spcBef>
                <a:spcPts val="0"/>
              </a:spcBef>
              <a:spcAft>
                <a:spcPts val="0"/>
              </a:spcAft>
              <a:buClr>
                <a:schemeClr val="lt1"/>
              </a:buClr>
              <a:buSzPts val="9600"/>
              <a:buNone/>
              <a:defRPr sz="9600">
                <a:solidFill>
                  <a:schemeClr val="lt1"/>
                </a:solidFill>
              </a:defRPr>
            </a:lvl6pPr>
            <a:lvl7pPr lvl="6">
              <a:spcBef>
                <a:spcPts val="0"/>
              </a:spcBef>
              <a:spcAft>
                <a:spcPts val="0"/>
              </a:spcAft>
              <a:buClr>
                <a:schemeClr val="lt1"/>
              </a:buClr>
              <a:buSzPts val="9600"/>
              <a:buNone/>
              <a:defRPr sz="9600">
                <a:solidFill>
                  <a:schemeClr val="lt1"/>
                </a:solidFill>
              </a:defRPr>
            </a:lvl7pPr>
            <a:lvl8pPr lvl="7">
              <a:spcBef>
                <a:spcPts val="0"/>
              </a:spcBef>
              <a:spcAft>
                <a:spcPts val="0"/>
              </a:spcAft>
              <a:buClr>
                <a:schemeClr val="lt1"/>
              </a:buClr>
              <a:buSzPts val="9600"/>
              <a:buNone/>
              <a:defRPr sz="9600">
                <a:solidFill>
                  <a:schemeClr val="lt1"/>
                </a:solidFill>
              </a:defRPr>
            </a:lvl8pPr>
            <a:lvl9pPr lvl="8">
              <a:spcBef>
                <a:spcPts val="0"/>
              </a:spcBef>
              <a:spcAft>
                <a:spcPts val="0"/>
              </a:spcAft>
              <a:buClr>
                <a:schemeClr val="lt1"/>
              </a:buClr>
              <a:buSzPts val="9600"/>
              <a:buNone/>
              <a:defRPr sz="9600">
                <a:solidFill>
                  <a:schemeClr val="lt1"/>
                </a:solidFill>
              </a:defRPr>
            </a:lvl9pPr>
          </a:lstStyle>
          <a:p/>
        </p:txBody>
      </p:sp>
      <p:sp>
        <p:nvSpPr>
          <p:cNvPr id="51" name="Google Shape;51;g2db8cab86c2_0_231"/>
          <p:cNvSpPr txBox="1"/>
          <p:nvPr>
            <p:ph idx="12" type="sldNum"/>
          </p:nvPr>
        </p:nvSpPr>
        <p:spPr>
          <a:xfrm>
            <a:off x="16995998" y="9377518"/>
            <a:ext cx="1097400" cy="787200"/>
          </a:xfrm>
          <a:prstGeom prst="rect">
            <a:avLst/>
          </a:prstGeom>
        </p:spPr>
        <p:txBody>
          <a:bodyPr anchorCtr="0" anchor="ctr" bIns="182850" lIns="182850" spcFirstLastPara="1" rIns="182850" wrap="square" tIns="1828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g2db8cab86c2_0_235"/>
          <p:cNvSpPr/>
          <p:nvPr/>
        </p:nvSpPr>
        <p:spPr>
          <a:xfrm>
            <a:off x="9144000" y="250"/>
            <a:ext cx="9144000" cy="102870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4" name="Google Shape;54;g2db8cab86c2_0_235"/>
          <p:cNvCxnSpPr/>
          <p:nvPr/>
        </p:nvCxnSpPr>
        <p:spPr>
          <a:xfrm>
            <a:off x="10059350" y="8991000"/>
            <a:ext cx="936600" cy="0"/>
          </a:xfrm>
          <a:prstGeom prst="straightConnector1">
            <a:avLst/>
          </a:prstGeom>
          <a:noFill/>
          <a:ln cap="flat" cmpd="sng" w="19050">
            <a:solidFill>
              <a:schemeClr val="lt1"/>
            </a:solidFill>
            <a:prstDash val="solid"/>
            <a:round/>
            <a:headEnd len="sm" w="sm" type="none"/>
            <a:tailEnd len="sm" w="sm" type="none"/>
          </a:ln>
        </p:spPr>
      </p:cxnSp>
      <p:sp>
        <p:nvSpPr>
          <p:cNvPr id="55" name="Google Shape;55;g2db8cab86c2_0_235"/>
          <p:cNvSpPr txBox="1"/>
          <p:nvPr>
            <p:ph type="title"/>
          </p:nvPr>
        </p:nvSpPr>
        <p:spPr>
          <a:xfrm>
            <a:off x="531000" y="2794700"/>
            <a:ext cx="8090400" cy="2636400"/>
          </a:xfrm>
          <a:prstGeom prst="rect">
            <a:avLst/>
          </a:prstGeom>
        </p:spPr>
        <p:txBody>
          <a:bodyPr anchorCtr="0" anchor="b" bIns="182850" lIns="182850" spcFirstLastPara="1" rIns="182850" wrap="square" tIns="182850">
            <a:normAutofit/>
          </a:bodyPr>
          <a:lstStyle>
            <a:lvl1pPr lvl="0" algn="ctr">
              <a:spcBef>
                <a:spcPts val="0"/>
              </a:spcBef>
              <a:spcAft>
                <a:spcPts val="0"/>
              </a:spcAft>
              <a:buClr>
                <a:schemeClr val="dk1"/>
              </a:buClr>
              <a:buSzPts val="7200"/>
              <a:buNone/>
              <a:defRPr sz="7200">
                <a:solidFill>
                  <a:schemeClr val="dk1"/>
                </a:solidFill>
              </a:defRPr>
            </a:lvl1pPr>
            <a:lvl2pPr lvl="1" algn="ctr">
              <a:spcBef>
                <a:spcPts val="0"/>
              </a:spcBef>
              <a:spcAft>
                <a:spcPts val="0"/>
              </a:spcAft>
              <a:buClr>
                <a:schemeClr val="dk1"/>
              </a:buClr>
              <a:buSzPts val="7200"/>
              <a:buNone/>
              <a:defRPr sz="7200">
                <a:solidFill>
                  <a:schemeClr val="dk1"/>
                </a:solidFill>
              </a:defRPr>
            </a:lvl2pPr>
            <a:lvl3pPr lvl="2" algn="ctr">
              <a:spcBef>
                <a:spcPts val="0"/>
              </a:spcBef>
              <a:spcAft>
                <a:spcPts val="0"/>
              </a:spcAft>
              <a:buClr>
                <a:schemeClr val="dk1"/>
              </a:buClr>
              <a:buSzPts val="7200"/>
              <a:buNone/>
              <a:defRPr sz="7200">
                <a:solidFill>
                  <a:schemeClr val="dk1"/>
                </a:solidFill>
              </a:defRPr>
            </a:lvl3pPr>
            <a:lvl4pPr lvl="3" algn="ctr">
              <a:spcBef>
                <a:spcPts val="0"/>
              </a:spcBef>
              <a:spcAft>
                <a:spcPts val="0"/>
              </a:spcAft>
              <a:buClr>
                <a:schemeClr val="dk1"/>
              </a:buClr>
              <a:buSzPts val="7200"/>
              <a:buNone/>
              <a:defRPr sz="7200">
                <a:solidFill>
                  <a:schemeClr val="dk1"/>
                </a:solidFill>
              </a:defRPr>
            </a:lvl4pPr>
            <a:lvl5pPr lvl="4" algn="ctr">
              <a:spcBef>
                <a:spcPts val="0"/>
              </a:spcBef>
              <a:spcAft>
                <a:spcPts val="0"/>
              </a:spcAft>
              <a:buClr>
                <a:schemeClr val="dk1"/>
              </a:buClr>
              <a:buSzPts val="7200"/>
              <a:buNone/>
              <a:defRPr sz="7200">
                <a:solidFill>
                  <a:schemeClr val="dk1"/>
                </a:solidFill>
              </a:defRPr>
            </a:lvl5pPr>
            <a:lvl6pPr lvl="5" algn="ctr">
              <a:spcBef>
                <a:spcPts val="0"/>
              </a:spcBef>
              <a:spcAft>
                <a:spcPts val="0"/>
              </a:spcAft>
              <a:buClr>
                <a:schemeClr val="dk1"/>
              </a:buClr>
              <a:buSzPts val="7200"/>
              <a:buNone/>
              <a:defRPr sz="7200">
                <a:solidFill>
                  <a:schemeClr val="dk1"/>
                </a:solidFill>
              </a:defRPr>
            </a:lvl6pPr>
            <a:lvl7pPr lvl="6" algn="ctr">
              <a:spcBef>
                <a:spcPts val="0"/>
              </a:spcBef>
              <a:spcAft>
                <a:spcPts val="0"/>
              </a:spcAft>
              <a:buClr>
                <a:schemeClr val="dk1"/>
              </a:buClr>
              <a:buSzPts val="7200"/>
              <a:buNone/>
              <a:defRPr sz="7200">
                <a:solidFill>
                  <a:schemeClr val="dk1"/>
                </a:solidFill>
              </a:defRPr>
            </a:lvl7pPr>
            <a:lvl8pPr lvl="7" algn="ctr">
              <a:spcBef>
                <a:spcPts val="0"/>
              </a:spcBef>
              <a:spcAft>
                <a:spcPts val="0"/>
              </a:spcAft>
              <a:buClr>
                <a:schemeClr val="dk1"/>
              </a:buClr>
              <a:buSzPts val="7200"/>
              <a:buNone/>
              <a:defRPr sz="7200">
                <a:solidFill>
                  <a:schemeClr val="dk1"/>
                </a:solidFill>
              </a:defRPr>
            </a:lvl8pPr>
            <a:lvl9pPr lvl="8" algn="ctr">
              <a:spcBef>
                <a:spcPts val="0"/>
              </a:spcBef>
              <a:spcAft>
                <a:spcPts val="0"/>
              </a:spcAft>
              <a:buClr>
                <a:schemeClr val="dk1"/>
              </a:buClr>
              <a:buSzPts val="7200"/>
              <a:buNone/>
              <a:defRPr sz="7200">
                <a:solidFill>
                  <a:schemeClr val="dk1"/>
                </a:solidFill>
              </a:defRPr>
            </a:lvl9pPr>
          </a:lstStyle>
          <a:p/>
        </p:txBody>
      </p:sp>
      <p:sp>
        <p:nvSpPr>
          <p:cNvPr id="56" name="Google Shape;56;g2db8cab86c2_0_235"/>
          <p:cNvSpPr txBox="1"/>
          <p:nvPr>
            <p:ph idx="1" type="subTitle"/>
          </p:nvPr>
        </p:nvSpPr>
        <p:spPr>
          <a:xfrm>
            <a:off x="531000" y="5470741"/>
            <a:ext cx="8090400" cy="26910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7" name="Google Shape;57;g2db8cab86c2_0_235"/>
          <p:cNvSpPr txBox="1"/>
          <p:nvPr>
            <p:ph idx="2" type="body"/>
          </p:nvPr>
        </p:nvSpPr>
        <p:spPr>
          <a:xfrm>
            <a:off x="9879000" y="1448400"/>
            <a:ext cx="7674000" cy="7390200"/>
          </a:xfrm>
          <a:prstGeom prst="rect">
            <a:avLst/>
          </a:prstGeom>
        </p:spPr>
        <p:txBody>
          <a:bodyPr anchorCtr="0" anchor="ctr" bIns="182850" lIns="182850" spcFirstLastPara="1" rIns="182850" wrap="square" tIns="182850">
            <a:normAutofit/>
          </a:bodyPr>
          <a:lstStyle>
            <a:lvl1pPr indent="-457200" lvl="0" marL="457200">
              <a:spcBef>
                <a:spcPts val="0"/>
              </a:spcBef>
              <a:spcAft>
                <a:spcPts val="0"/>
              </a:spcAft>
              <a:buClr>
                <a:schemeClr val="lt1"/>
              </a:buClr>
              <a:buSzPts val="3600"/>
              <a:buChar char="●"/>
              <a:defRPr>
                <a:solidFill>
                  <a:schemeClr val="lt1"/>
                </a:solidFill>
              </a:defRPr>
            </a:lvl1pPr>
            <a:lvl2pPr indent="-406400" lvl="1" marL="914400">
              <a:spcBef>
                <a:spcPts val="0"/>
              </a:spcBef>
              <a:spcAft>
                <a:spcPts val="0"/>
              </a:spcAft>
              <a:buClr>
                <a:schemeClr val="lt1"/>
              </a:buClr>
              <a:buSzPts val="2800"/>
              <a:buChar char="○"/>
              <a:defRPr>
                <a:solidFill>
                  <a:schemeClr val="lt1"/>
                </a:solidFill>
              </a:defRPr>
            </a:lvl2pPr>
            <a:lvl3pPr indent="-406400" lvl="2" marL="1371600">
              <a:spcBef>
                <a:spcPts val="0"/>
              </a:spcBef>
              <a:spcAft>
                <a:spcPts val="0"/>
              </a:spcAft>
              <a:buClr>
                <a:schemeClr val="lt1"/>
              </a:buClr>
              <a:buSzPts val="2800"/>
              <a:buChar char="■"/>
              <a:defRPr>
                <a:solidFill>
                  <a:schemeClr val="lt1"/>
                </a:solidFill>
              </a:defRPr>
            </a:lvl3pPr>
            <a:lvl4pPr indent="-406400" lvl="3" marL="1828800">
              <a:spcBef>
                <a:spcPts val="0"/>
              </a:spcBef>
              <a:spcAft>
                <a:spcPts val="0"/>
              </a:spcAft>
              <a:buClr>
                <a:schemeClr val="lt1"/>
              </a:buClr>
              <a:buSzPts val="2800"/>
              <a:buChar char="●"/>
              <a:defRPr>
                <a:solidFill>
                  <a:schemeClr val="lt1"/>
                </a:solidFill>
              </a:defRPr>
            </a:lvl4pPr>
            <a:lvl5pPr indent="-406400" lvl="4" marL="2286000">
              <a:spcBef>
                <a:spcPts val="0"/>
              </a:spcBef>
              <a:spcAft>
                <a:spcPts val="0"/>
              </a:spcAft>
              <a:buClr>
                <a:schemeClr val="lt1"/>
              </a:buClr>
              <a:buSzPts val="2800"/>
              <a:buChar char="○"/>
              <a:defRPr>
                <a:solidFill>
                  <a:schemeClr val="lt1"/>
                </a:solidFill>
              </a:defRPr>
            </a:lvl5pPr>
            <a:lvl6pPr indent="-406400" lvl="5" marL="2743200">
              <a:spcBef>
                <a:spcPts val="0"/>
              </a:spcBef>
              <a:spcAft>
                <a:spcPts val="0"/>
              </a:spcAft>
              <a:buClr>
                <a:schemeClr val="lt1"/>
              </a:buClr>
              <a:buSzPts val="2800"/>
              <a:buChar char="■"/>
              <a:defRPr>
                <a:solidFill>
                  <a:schemeClr val="lt1"/>
                </a:solidFill>
              </a:defRPr>
            </a:lvl6pPr>
            <a:lvl7pPr indent="-406400" lvl="6" marL="3200400">
              <a:spcBef>
                <a:spcPts val="0"/>
              </a:spcBef>
              <a:spcAft>
                <a:spcPts val="0"/>
              </a:spcAft>
              <a:buClr>
                <a:schemeClr val="lt1"/>
              </a:buClr>
              <a:buSzPts val="2800"/>
              <a:buChar char="●"/>
              <a:defRPr>
                <a:solidFill>
                  <a:schemeClr val="lt1"/>
                </a:solidFill>
              </a:defRPr>
            </a:lvl7pPr>
            <a:lvl8pPr indent="-406400" lvl="7" marL="3657600">
              <a:spcBef>
                <a:spcPts val="0"/>
              </a:spcBef>
              <a:spcAft>
                <a:spcPts val="0"/>
              </a:spcAft>
              <a:buClr>
                <a:schemeClr val="lt1"/>
              </a:buClr>
              <a:buSzPts val="2800"/>
              <a:buChar char="○"/>
              <a:defRPr>
                <a:solidFill>
                  <a:schemeClr val="lt1"/>
                </a:solidFill>
              </a:defRPr>
            </a:lvl8pPr>
            <a:lvl9pPr indent="-406400" lvl="8" marL="4114800">
              <a:spcBef>
                <a:spcPts val="0"/>
              </a:spcBef>
              <a:spcAft>
                <a:spcPts val="0"/>
              </a:spcAft>
              <a:buClr>
                <a:schemeClr val="lt1"/>
              </a:buClr>
              <a:buSzPts val="2800"/>
              <a:buChar char="■"/>
              <a:defRPr>
                <a:solidFill>
                  <a:schemeClr val="lt1"/>
                </a:solidFill>
              </a:defRPr>
            </a:lvl9pPr>
          </a:lstStyle>
          <a:p/>
        </p:txBody>
      </p:sp>
      <p:sp>
        <p:nvSpPr>
          <p:cNvPr id="58" name="Google Shape;58;g2db8cab86c2_0_235"/>
          <p:cNvSpPr txBox="1"/>
          <p:nvPr>
            <p:ph idx="12" type="sldNum"/>
          </p:nvPr>
        </p:nvSpPr>
        <p:spPr>
          <a:xfrm>
            <a:off x="16995998" y="9377518"/>
            <a:ext cx="1097400" cy="787200"/>
          </a:xfrm>
          <a:prstGeom prst="rect">
            <a:avLst/>
          </a:prstGeom>
        </p:spPr>
        <p:txBody>
          <a:bodyPr anchorCtr="0" anchor="ctr" bIns="182850" lIns="182850" spcFirstLastPara="1" rIns="182850" wrap="square" tIns="1828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cxnSp>
        <p:nvCxnSpPr>
          <p:cNvPr id="60" name="Google Shape;60;g2db8cab86c2_0_242"/>
          <p:cNvCxnSpPr/>
          <p:nvPr/>
        </p:nvCxnSpPr>
        <p:spPr>
          <a:xfrm>
            <a:off x="850400" y="9480000"/>
            <a:ext cx="16593600" cy="0"/>
          </a:xfrm>
          <a:prstGeom prst="straightConnector1">
            <a:avLst/>
          </a:prstGeom>
          <a:noFill/>
          <a:ln cap="flat" cmpd="sng" w="19050">
            <a:solidFill>
              <a:schemeClr val="dk2"/>
            </a:solidFill>
            <a:prstDash val="solid"/>
            <a:round/>
            <a:headEnd len="sm" w="sm" type="none"/>
            <a:tailEnd len="sm" w="sm" type="none"/>
          </a:ln>
        </p:spPr>
      </p:cxnSp>
      <p:cxnSp>
        <p:nvCxnSpPr>
          <p:cNvPr id="61" name="Google Shape;61;g2db8cab86c2_0_242"/>
          <p:cNvCxnSpPr/>
          <p:nvPr/>
        </p:nvCxnSpPr>
        <p:spPr>
          <a:xfrm>
            <a:off x="850396" y="831300"/>
            <a:ext cx="366600" cy="0"/>
          </a:xfrm>
          <a:prstGeom prst="straightConnector1">
            <a:avLst/>
          </a:prstGeom>
          <a:noFill/>
          <a:ln cap="flat" cmpd="sng" w="19050">
            <a:solidFill>
              <a:schemeClr val="dk2"/>
            </a:solidFill>
            <a:prstDash val="solid"/>
            <a:round/>
            <a:headEnd len="sm" w="sm" type="none"/>
            <a:tailEnd len="sm" w="sm" type="none"/>
          </a:ln>
        </p:spPr>
      </p:cxnSp>
      <p:sp>
        <p:nvSpPr>
          <p:cNvPr id="62" name="Google Shape;62;g2db8cab86c2_0_242"/>
          <p:cNvSpPr txBox="1"/>
          <p:nvPr>
            <p:ph idx="1" type="body"/>
          </p:nvPr>
        </p:nvSpPr>
        <p:spPr>
          <a:xfrm>
            <a:off x="656034" y="8452050"/>
            <a:ext cx="16777200" cy="787200"/>
          </a:xfrm>
          <a:prstGeom prst="rect">
            <a:avLst/>
          </a:prstGeom>
        </p:spPr>
        <p:txBody>
          <a:bodyPr anchorCtr="0" anchor="ctr" bIns="182850" lIns="182850" spcFirstLastPara="1" rIns="182850" wrap="square" tIns="182850">
            <a:normAutofit/>
          </a:bodyPr>
          <a:lstStyle>
            <a:lvl1pPr indent="-228600" lvl="0" marL="457200">
              <a:lnSpc>
                <a:spcPct val="100000"/>
              </a:lnSpc>
              <a:spcBef>
                <a:spcPts val="0"/>
              </a:spcBef>
              <a:spcAft>
                <a:spcPts val="0"/>
              </a:spcAft>
              <a:buSzPts val="3600"/>
              <a:buNone/>
              <a:defRPr/>
            </a:lvl1pPr>
          </a:lstStyle>
          <a:p/>
        </p:txBody>
      </p:sp>
      <p:sp>
        <p:nvSpPr>
          <p:cNvPr id="63" name="Google Shape;63;g2db8cab86c2_0_242"/>
          <p:cNvSpPr txBox="1"/>
          <p:nvPr>
            <p:ph idx="12" type="sldNum"/>
          </p:nvPr>
        </p:nvSpPr>
        <p:spPr>
          <a:xfrm>
            <a:off x="16995998" y="9377518"/>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9" name="Shape 9"/>
        <p:cNvGrpSpPr/>
        <p:nvPr/>
      </p:nvGrpSpPr>
      <p:grpSpPr>
        <a:xfrm>
          <a:off x="0" y="0"/>
          <a:ext cx="0" cy="0"/>
          <a:chOff x="0" y="0"/>
          <a:chExt cx="0" cy="0"/>
        </a:xfrm>
      </p:grpSpPr>
      <p:sp>
        <p:nvSpPr>
          <p:cNvPr id="10" name="Google Shape;10;g2db8cab86c2_0_192"/>
          <p:cNvSpPr txBox="1"/>
          <p:nvPr>
            <p:ph type="title"/>
          </p:nvPr>
        </p:nvSpPr>
        <p:spPr>
          <a:xfrm>
            <a:off x="4800500" y="1151900"/>
            <a:ext cx="12643200" cy="1270800"/>
          </a:xfrm>
          <a:prstGeom prst="rect">
            <a:avLst/>
          </a:prstGeom>
          <a:noFill/>
          <a:ln>
            <a:noFill/>
          </a:ln>
        </p:spPr>
        <p:txBody>
          <a:bodyPr anchorCtr="0" anchor="t" bIns="182850" lIns="182850" spcFirstLastPara="1" rIns="182850" wrap="square" tIns="182850">
            <a:normAutofit/>
          </a:bodyPr>
          <a:lstStyle>
            <a:lvl1pPr lvl="0">
              <a:spcBef>
                <a:spcPts val="0"/>
              </a:spcBef>
              <a:spcAft>
                <a:spcPts val="0"/>
              </a:spcAft>
              <a:buClr>
                <a:schemeClr val="dk2"/>
              </a:buClr>
              <a:buSzPts val="6000"/>
              <a:buFont typeface="Raleway"/>
              <a:buNone/>
              <a:defRPr b="1" sz="6000">
                <a:solidFill>
                  <a:schemeClr val="dk2"/>
                </a:solidFill>
                <a:latin typeface="Raleway"/>
                <a:ea typeface="Raleway"/>
                <a:cs typeface="Raleway"/>
                <a:sym typeface="Raleway"/>
              </a:defRPr>
            </a:lvl1pPr>
            <a:lvl2pPr lvl="1">
              <a:spcBef>
                <a:spcPts val="0"/>
              </a:spcBef>
              <a:spcAft>
                <a:spcPts val="0"/>
              </a:spcAft>
              <a:buClr>
                <a:schemeClr val="dk2"/>
              </a:buClr>
              <a:buSzPts val="6000"/>
              <a:buFont typeface="Raleway"/>
              <a:buNone/>
              <a:defRPr b="1" sz="6000">
                <a:solidFill>
                  <a:schemeClr val="dk2"/>
                </a:solidFill>
                <a:latin typeface="Raleway"/>
                <a:ea typeface="Raleway"/>
                <a:cs typeface="Raleway"/>
                <a:sym typeface="Raleway"/>
              </a:defRPr>
            </a:lvl2pPr>
            <a:lvl3pPr lvl="2">
              <a:spcBef>
                <a:spcPts val="0"/>
              </a:spcBef>
              <a:spcAft>
                <a:spcPts val="0"/>
              </a:spcAft>
              <a:buClr>
                <a:schemeClr val="dk2"/>
              </a:buClr>
              <a:buSzPts val="6000"/>
              <a:buFont typeface="Raleway"/>
              <a:buNone/>
              <a:defRPr b="1" sz="6000">
                <a:solidFill>
                  <a:schemeClr val="dk2"/>
                </a:solidFill>
                <a:latin typeface="Raleway"/>
                <a:ea typeface="Raleway"/>
                <a:cs typeface="Raleway"/>
                <a:sym typeface="Raleway"/>
              </a:defRPr>
            </a:lvl3pPr>
            <a:lvl4pPr lvl="3">
              <a:spcBef>
                <a:spcPts val="0"/>
              </a:spcBef>
              <a:spcAft>
                <a:spcPts val="0"/>
              </a:spcAft>
              <a:buClr>
                <a:schemeClr val="dk2"/>
              </a:buClr>
              <a:buSzPts val="6000"/>
              <a:buFont typeface="Raleway"/>
              <a:buNone/>
              <a:defRPr b="1" sz="6000">
                <a:solidFill>
                  <a:schemeClr val="dk2"/>
                </a:solidFill>
                <a:latin typeface="Raleway"/>
                <a:ea typeface="Raleway"/>
                <a:cs typeface="Raleway"/>
                <a:sym typeface="Raleway"/>
              </a:defRPr>
            </a:lvl4pPr>
            <a:lvl5pPr lvl="4">
              <a:spcBef>
                <a:spcPts val="0"/>
              </a:spcBef>
              <a:spcAft>
                <a:spcPts val="0"/>
              </a:spcAft>
              <a:buClr>
                <a:schemeClr val="dk2"/>
              </a:buClr>
              <a:buSzPts val="6000"/>
              <a:buFont typeface="Raleway"/>
              <a:buNone/>
              <a:defRPr b="1" sz="6000">
                <a:solidFill>
                  <a:schemeClr val="dk2"/>
                </a:solidFill>
                <a:latin typeface="Raleway"/>
                <a:ea typeface="Raleway"/>
                <a:cs typeface="Raleway"/>
                <a:sym typeface="Raleway"/>
              </a:defRPr>
            </a:lvl5pPr>
            <a:lvl6pPr lvl="5">
              <a:spcBef>
                <a:spcPts val="0"/>
              </a:spcBef>
              <a:spcAft>
                <a:spcPts val="0"/>
              </a:spcAft>
              <a:buClr>
                <a:schemeClr val="dk2"/>
              </a:buClr>
              <a:buSzPts val="6000"/>
              <a:buFont typeface="Raleway"/>
              <a:buNone/>
              <a:defRPr b="1" sz="6000">
                <a:solidFill>
                  <a:schemeClr val="dk2"/>
                </a:solidFill>
                <a:latin typeface="Raleway"/>
                <a:ea typeface="Raleway"/>
                <a:cs typeface="Raleway"/>
                <a:sym typeface="Raleway"/>
              </a:defRPr>
            </a:lvl6pPr>
            <a:lvl7pPr lvl="6">
              <a:spcBef>
                <a:spcPts val="0"/>
              </a:spcBef>
              <a:spcAft>
                <a:spcPts val="0"/>
              </a:spcAft>
              <a:buClr>
                <a:schemeClr val="dk2"/>
              </a:buClr>
              <a:buSzPts val="6000"/>
              <a:buFont typeface="Raleway"/>
              <a:buNone/>
              <a:defRPr b="1" sz="6000">
                <a:solidFill>
                  <a:schemeClr val="dk2"/>
                </a:solidFill>
                <a:latin typeface="Raleway"/>
                <a:ea typeface="Raleway"/>
                <a:cs typeface="Raleway"/>
                <a:sym typeface="Raleway"/>
              </a:defRPr>
            </a:lvl7pPr>
            <a:lvl8pPr lvl="7">
              <a:spcBef>
                <a:spcPts val="0"/>
              </a:spcBef>
              <a:spcAft>
                <a:spcPts val="0"/>
              </a:spcAft>
              <a:buClr>
                <a:schemeClr val="dk2"/>
              </a:buClr>
              <a:buSzPts val="6000"/>
              <a:buFont typeface="Raleway"/>
              <a:buNone/>
              <a:defRPr b="1" sz="6000">
                <a:solidFill>
                  <a:schemeClr val="dk2"/>
                </a:solidFill>
                <a:latin typeface="Raleway"/>
                <a:ea typeface="Raleway"/>
                <a:cs typeface="Raleway"/>
                <a:sym typeface="Raleway"/>
              </a:defRPr>
            </a:lvl8pPr>
            <a:lvl9pPr lvl="8">
              <a:spcBef>
                <a:spcPts val="0"/>
              </a:spcBef>
              <a:spcAft>
                <a:spcPts val="0"/>
              </a:spcAft>
              <a:buClr>
                <a:schemeClr val="dk2"/>
              </a:buClr>
              <a:buSzPts val="6000"/>
              <a:buFont typeface="Raleway"/>
              <a:buNone/>
              <a:defRPr b="1" sz="6000">
                <a:solidFill>
                  <a:schemeClr val="dk2"/>
                </a:solidFill>
                <a:latin typeface="Raleway"/>
                <a:ea typeface="Raleway"/>
                <a:cs typeface="Raleway"/>
                <a:sym typeface="Raleway"/>
              </a:defRPr>
            </a:lvl9pPr>
          </a:lstStyle>
          <a:p/>
        </p:txBody>
      </p:sp>
      <p:sp>
        <p:nvSpPr>
          <p:cNvPr id="11" name="Google Shape;11;g2db8cab86c2_0_192"/>
          <p:cNvSpPr txBox="1"/>
          <p:nvPr>
            <p:ph idx="1" type="body"/>
          </p:nvPr>
        </p:nvSpPr>
        <p:spPr>
          <a:xfrm>
            <a:off x="4820225" y="3191552"/>
            <a:ext cx="12643200" cy="6004800"/>
          </a:xfrm>
          <a:prstGeom prst="rect">
            <a:avLst/>
          </a:prstGeom>
          <a:noFill/>
          <a:ln>
            <a:noFill/>
          </a:ln>
        </p:spPr>
        <p:txBody>
          <a:bodyPr anchorCtr="0" anchor="t" bIns="182850" lIns="182850" spcFirstLastPara="1" rIns="182850" wrap="square" tIns="182850">
            <a:normAutofit/>
          </a:bodyPr>
          <a:lstStyle>
            <a:lvl1pPr indent="-457200" lvl="0" marL="457200">
              <a:lnSpc>
                <a:spcPct val="115000"/>
              </a:lnSpc>
              <a:spcBef>
                <a:spcPts val="0"/>
              </a:spcBef>
              <a:spcAft>
                <a:spcPts val="0"/>
              </a:spcAft>
              <a:buClr>
                <a:schemeClr val="dk2"/>
              </a:buClr>
              <a:buSzPts val="3600"/>
              <a:buFont typeface="Lato"/>
              <a:buChar char="●"/>
              <a:defRPr sz="3600">
                <a:solidFill>
                  <a:schemeClr val="dk2"/>
                </a:solidFill>
                <a:latin typeface="Lato"/>
                <a:ea typeface="Lato"/>
                <a:cs typeface="Lato"/>
                <a:sym typeface="Lato"/>
              </a:defRPr>
            </a:lvl1pPr>
            <a:lvl2pPr indent="-406400" lvl="1" marL="914400">
              <a:lnSpc>
                <a:spcPct val="115000"/>
              </a:lnSpc>
              <a:spcBef>
                <a:spcPts val="0"/>
              </a:spcBef>
              <a:spcAft>
                <a:spcPts val="0"/>
              </a:spcAft>
              <a:buClr>
                <a:schemeClr val="dk2"/>
              </a:buClr>
              <a:buSzPts val="2800"/>
              <a:buFont typeface="Lato"/>
              <a:buChar char="○"/>
              <a:defRPr sz="2800">
                <a:solidFill>
                  <a:schemeClr val="dk2"/>
                </a:solidFill>
                <a:latin typeface="Lato"/>
                <a:ea typeface="Lato"/>
                <a:cs typeface="Lato"/>
                <a:sym typeface="Lato"/>
              </a:defRPr>
            </a:lvl2pPr>
            <a:lvl3pPr indent="-406400" lvl="2" marL="1371600">
              <a:lnSpc>
                <a:spcPct val="115000"/>
              </a:lnSpc>
              <a:spcBef>
                <a:spcPts val="0"/>
              </a:spcBef>
              <a:spcAft>
                <a:spcPts val="0"/>
              </a:spcAft>
              <a:buClr>
                <a:schemeClr val="dk2"/>
              </a:buClr>
              <a:buSzPts val="2800"/>
              <a:buFont typeface="Lato"/>
              <a:buChar char="■"/>
              <a:defRPr sz="2800">
                <a:solidFill>
                  <a:schemeClr val="dk2"/>
                </a:solidFill>
                <a:latin typeface="Lato"/>
                <a:ea typeface="Lato"/>
                <a:cs typeface="Lato"/>
                <a:sym typeface="Lato"/>
              </a:defRPr>
            </a:lvl3pPr>
            <a:lvl4pPr indent="-406400" lvl="3" marL="1828800">
              <a:lnSpc>
                <a:spcPct val="115000"/>
              </a:lnSpc>
              <a:spcBef>
                <a:spcPts val="0"/>
              </a:spcBef>
              <a:spcAft>
                <a:spcPts val="0"/>
              </a:spcAft>
              <a:buClr>
                <a:schemeClr val="dk2"/>
              </a:buClr>
              <a:buSzPts val="2800"/>
              <a:buFont typeface="Lato"/>
              <a:buChar char="●"/>
              <a:defRPr sz="2800">
                <a:solidFill>
                  <a:schemeClr val="dk2"/>
                </a:solidFill>
                <a:latin typeface="Lato"/>
                <a:ea typeface="Lato"/>
                <a:cs typeface="Lato"/>
                <a:sym typeface="Lato"/>
              </a:defRPr>
            </a:lvl4pPr>
            <a:lvl5pPr indent="-406400" lvl="4" marL="2286000">
              <a:lnSpc>
                <a:spcPct val="115000"/>
              </a:lnSpc>
              <a:spcBef>
                <a:spcPts val="0"/>
              </a:spcBef>
              <a:spcAft>
                <a:spcPts val="0"/>
              </a:spcAft>
              <a:buClr>
                <a:schemeClr val="dk2"/>
              </a:buClr>
              <a:buSzPts val="2800"/>
              <a:buFont typeface="Lato"/>
              <a:buChar char="○"/>
              <a:defRPr sz="2800">
                <a:solidFill>
                  <a:schemeClr val="dk2"/>
                </a:solidFill>
                <a:latin typeface="Lato"/>
                <a:ea typeface="Lato"/>
                <a:cs typeface="Lato"/>
                <a:sym typeface="Lato"/>
              </a:defRPr>
            </a:lvl5pPr>
            <a:lvl6pPr indent="-406400" lvl="5" marL="2743200">
              <a:lnSpc>
                <a:spcPct val="115000"/>
              </a:lnSpc>
              <a:spcBef>
                <a:spcPts val="0"/>
              </a:spcBef>
              <a:spcAft>
                <a:spcPts val="0"/>
              </a:spcAft>
              <a:buClr>
                <a:schemeClr val="dk2"/>
              </a:buClr>
              <a:buSzPts val="2800"/>
              <a:buFont typeface="Lato"/>
              <a:buChar char="■"/>
              <a:defRPr sz="2800">
                <a:solidFill>
                  <a:schemeClr val="dk2"/>
                </a:solidFill>
                <a:latin typeface="Lato"/>
                <a:ea typeface="Lato"/>
                <a:cs typeface="Lato"/>
                <a:sym typeface="Lato"/>
              </a:defRPr>
            </a:lvl6pPr>
            <a:lvl7pPr indent="-406400" lvl="6" marL="3200400">
              <a:lnSpc>
                <a:spcPct val="115000"/>
              </a:lnSpc>
              <a:spcBef>
                <a:spcPts val="0"/>
              </a:spcBef>
              <a:spcAft>
                <a:spcPts val="0"/>
              </a:spcAft>
              <a:buClr>
                <a:schemeClr val="dk2"/>
              </a:buClr>
              <a:buSzPts val="2800"/>
              <a:buFont typeface="Lato"/>
              <a:buChar char="●"/>
              <a:defRPr sz="2800">
                <a:solidFill>
                  <a:schemeClr val="dk2"/>
                </a:solidFill>
                <a:latin typeface="Lato"/>
                <a:ea typeface="Lato"/>
                <a:cs typeface="Lato"/>
                <a:sym typeface="Lato"/>
              </a:defRPr>
            </a:lvl7pPr>
            <a:lvl8pPr indent="-406400" lvl="7" marL="3657600">
              <a:lnSpc>
                <a:spcPct val="115000"/>
              </a:lnSpc>
              <a:spcBef>
                <a:spcPts val="0"/>
              </a:spcBef>
              <a:spcAft>
                <a:spcPts val="0"/>
              </a:spcAft>
              <a:buClr>
                <a:schemeClr val="dk2"/>
              </a:buClr>
              <a:buSzPts val="2800"/>
              <a:buFont typeface="Lato"/>
              <a:buChar char="○"/>
              <a:defRPr sz="2800">
                <a:solidFill>
                  <a:schemeClr val="dk2"/>
                </a:solidFill>
                <a:latin typeface="Lato"/>
                <a:ea typeface="Lato"/>
                <a:cs typeface="Lato"/>
                <a:sym typeface="Lato"/>
              </a:defRPr>
            </a:lvl8pPr>
            <a:lvl9pPr indent="-406400" lvl="8" marL="4114800">
              <a:lnSpc>
                <a:spcPct val="115000"/>
              </a:lnSpc>
              <a:spcBef>
                <a:spcPts val="0"/>
              </a:spcBef>
              <a:spcAft>
                <a:spcPts val="0"/>
              </a:spcAft>
              <a:buClr>
                <a:schemeClr val="dk2"/>
              </a:buClr>
              <a:buSzPts val="2800"/>
              <a:buFont typeface="Lato"/>
              <a:buChar char="■"/>
              <a:defRPr sz="2800">
                <a:solidFill>
                  <a:schemeClr val="dk2"/>
                </a:solidFill>
                <a:latin typeface="Lato"/>
                <a:ea typeface="Lato"/>
                <a:cs typeface="Lato"/>
                <a:sym typeface="Lato"/>
              </a:defRPr>
            </a:lvl9pPr>
          </a:lstStyle>
          <a:p/>
        </p:txBody>
      </p:sp>
      <p:sp>
        <p:nvSpPr>
          <p:cNvPr id="12" name="Google Shape;12;g2db8cab86c2_0_192"/>
          <p:cNvSpPr txBox="1"/>
          <p:nvPr>
            <p:ph idx="12" type="sldNum"/>
          </p:nvPr>
        </p:nvSpPr>
        <p:spPr>
          <a:xfrm>
            <a:off x="16995998" y="9377518"/>
            <a:ext cx="1097400" cy="787200"/>
          </a:xfrm>
          <a:prstGeom prst="rect">
            <a:avLst/>
          </a:prstGeom>
          <a:noFill/>
          <a:ln>
            <a:noFill/>
          </a:ln>
        </p:spPr>
        <p:txBody>
          <a:bodyPr anchorCtr="0" anchor="ctr" bIns="182850" lIns="182850" spcFirstLastPara="1" rIns="182850" wrap="square" tIns="182850">
            <a:normAutofit/>
          </a:bodyPr>
          <a:lstStyle>
            <a:lvl1pPr lvl="0" algn="r">
              <a:buNone/>
              <a:defRPr sz="2000">
                <a:solidFill>
                  <a:schemeClr val="dk2"/>
                </a:solidFill>
                <a:latin typeface="Lato"/>
                <a:ea typeface="Lato"/>
                <a:cs typeface="Lato"/>
                <a:sym typeface="Lato"/>
              </a:defRPr>
            </a:lvl1pPr>
            <a:lvl2pPr lvl="1" algn="r">
              <a:buNone/>
              <a:defRPr sz="2000">
                <a:solidFill>
                  <a:schemeClr val="dk2"/>
                </a:solidFill>
                <a:latin typeface="Lato"/>
                <a:ea typeface="Lato"/>
                <a:cs typeface="Lato"/>
                <a:sym typeface="Lato"/>
              </a:defRPr>
            </a:lvl2pPr>
            <a:lvl3pPr lvl="2" algn="r">
              <a:buNone/>
              <a:defRPr sz="2000">
                <a:solidFill>
                  <a:schemeClr val="dk2"/>
                </a:solidFill>
                <a:latin typeface="Lato"/>
                <a:ea typeface="Lato"/>
                <a:cs typeface="Lato"/>
                <a:sym typeface="Lato"/>
              </a:defRPr>
            </a:lvl3pPr>
            <a:lvl4pPr lvl="3" algn="r">
              <a:buNone/>
              <a:defRPr sz="2000">
                <a:solidFill>
                  <a:schemeClr val="dk2"/>
                </a:solidFill>
                <a:latin typeface="Lato"/>
                <a:ea typeface="Lato"/>
                <a:cs typeface="Lato"/>
                <a:sym typeface="Lato"/>
              </a:defRPr>
            </a:lvl4pPr>
            <a:lvl5pPr lvl="4" algn="r">
              <a:buNone/>
              <a:defRPr sz="2000">
                <a:solidFill>
                  <a:schemeClr val="dk2"/>
                </a:solidFill>
                <a:latin typeface="Lato"/>
                <a:ea typeface="Lato"/>
                <a:cs typeface="Lato"/>
                <a:sym typeface="Lato"/>
              </a:defRPr>
            </a:lvl5pPr>
            <a:lvl6pPr lvl="5" algn="r">
              <a:buNone/>
              <a:defRPr sz="2000">
                <a:solidFill>
                  <a:schemeClr val="dk2"/>
                </a:solidFill>
                <a:latin typeface="Lato"/>
                <a:ea typeface="Lato"/>
                <a:cs typeface="Lato"/>
                <a:sym typeface="Lato"/>
              </a:defRPr>
            </a:lvl6pPr>
            <a:lvl7pPr lvl="6" algn="r">
              <a:buNone/>
              <a:defRPr sz="2000">
                <a:solidFill>
                  <a:schemeClr val="dk2"/>
                </a:solidFill>
                <a:latin typeface="Lato"/>
                <a:ea typeface="Lato"/>
                <a:cs typeface="Lato"/>
                <a:sym typeface="Lato"/>
              </a:defRPr>
            </a:lvl7pPr>
            <a:lvl8pPr lvl="7" algn="r">
              <a:buNone/>
              <a:defRPr sz="2000">
                <a:solidFill>
                  <a:schemeClr val="dk2"/>
                </a:solidFill>
                <a:latin typeface="Lato"/>
                <a:ea typeface="Lato"/>
                <a:cs typeface="Lato"/>
                <a:sym typeface="Lato"/>
              </a:defRPr>
            </a:lvl8pPr>
            <a:lvl9pPr lvl="8" algn="r">
              <a:buNone/>
              <a:defRPr sz="2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25.png"/><Relationship Id="rId8"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2.png"/></Relationships>
</file>

<file path=ppt/slides/_rels/slide6.xml.rels><?xml version="1.0" encoding="UTF-8" standalone="yes"?><Relationships xmlns="http://schemas.openxmlformats.org/package/2006/relationships"><Relationship Id="rId11" Type="http://schemas.openxmlformats.org/officeDocument/2006/relationships/hyperlink" Target="https://nlp.stanford.edu/projects/glove/" TargetMode="External"/><Relationship Id="rId10" Type="http://schemas.openxmlformats.org/officeDocument/2006/relationships/hyperlink" Target="https://nlp.stanford.edu/projects/glove/" TargetMode="External"/><Relationship Id="rId13" Type="http://schemas.openxmlformats.org/officeDocument/2006/relationships/hyperlink" Target="https://allenai.org/allennlp/software/elmo" TargetMode="External"/><Relationship Id="rId12" Type="http://schemas.openxmlformats.org/officeDocument/2006/relationships/hyperlink" Target="https://nlp.stanford.edu/projects/glove/" TargetMode="External"/><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hyperlink" Target="https://nlp.stanford.edu/projects/glove/" TargetMode="External"/><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4.png"/><Relationship Id="rId8"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
          <p:cNvSpPr txBox="1"/>
          <p:nvPr/>
        </p:nvSpPr>
        <p:spPr>
          <a:xfrm>
            <a:off x="1322663" y="1125874"/>
            <a:ext cx="15039300" cy="21819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t/>
            </a:r>
            <a:endParaRPr sz="14175">
              <a:solidFill>
                <a:srgbClr val="11100E"/>
              </a:solidFill>
            </a:endParaRPr>
          </a:p>
        </p:txBody>
      </p:sp>
      <p:sp>
        <p:nvSpPr>
          <p:cNvPr id="77" name="Google Shape;77;p1"/>
          <p:cNvSpPr txBox="1"/>
          <p:nvPr/>
        </p:nvSpPr>
        <p:spPr>
          <a:xfrm>
            <a:off x="3194364" y="5365666"/>
            <a:ext cx="11295900" cy="215400"/>
          </a:xfrm>
          <a:prstGeom prst="rect">
            <a:avLst/>
          </a:prstGeom>
          <a:noFill/>
          <a:ln>
            <a:noFill/>
          </a:ln>
        </p:spPr>
        <p:txBody>
          <a:bodyPr anchorCtr="0" anchor="t" bIns="0" lIns="0" spcFirstLastPara="1" rIns="0" wrap="square" tIns="0">
            <a:spAutoFit/>
          </a:bodyPr>
          <a:lstStyle/>
          <a:p>
            <a:pPr indent="0" lvl="0" marL="0" marR="0" rtl="0" algn="ctr">
              <a:lnSpc>
                <a:spcPct val="138007"/>
              </a:lnSpc>
              <a:spcBef>
                <a:spcPts val="0"/>
              </a:spcBef>
              <a:spcAft>
                <a:spcPts val="0"/>
              </a:spcAft>
              <a:buNone/>
            </a:pPr>
            <a:r>
              <a:t/>
            </a:r>
            <a:endParaRPr/>
          </a:p>
        </p:txBody>
      </p:sp>
      <p:sp>
        <p:nvSpPr>
          <p:cNvPr id="78" name="Google Shape;78;p1"/>
          <p:cNvSpPr txBox="1"/>
          <p:nvPr/>
        </p:nvSpPr>
        <p:spPr>
          <a:xfrm>
            <a:off x="3309239" y="7949308"/>
            <a:ext cx="11295900" cy="615600"/>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i="0" lang="en-US" sz="3999" u="none" cap="none" strike="noStrike">
                <a:solidFill>
                  <a:srgbClr val="11100E"/>
                </a:solidFill>
                <a:latin typeface="DM Sans"/>
                <a:ea typeface="DM Sans"/>
                <a:cs typeface="DM Sans"/>
                <a:sym typeface="DM Sans"/>
              </a:rPr>
              <a:t>From GPT to GPT-2</a:t>
            </a:r>
            <a:endParaRPr/>
          </a:p>
        </p:txBody>
      </p:sp>
      <p:sp>
        <p:nvSpPr>
          <p:cNvPr id="79" name="Google Shape;79;p1"/>
          <p:cNvSpPr txBox="1"/>
          <p:nvPr>
            <p:ph type="title"/>
          </p:nvPr>
        </p:nvSpPr>
        <p:spPr>
          <a:xfrm>
            <a:off x="812850" y="3613650"/>
            <a:ext cx="16593600" cy="3084000"/>
          </a:xfrm>
          <a:prstGeom prst="rect">
            <a:avLst/>
          </a:prstGeom>
        </p:spPr>
        <p:txBody>
          <a:bodyPr anchorCtr="0" anchor="ctr" bIns="182850" lIns="182850" spcFirstLastPara="1" rIns="182850" wrap="square" tIns="182850">
            <a:normAutofit fontScale="90000"/>
          </a:bodyPr>
          <a:lstStyle/>
          <a:p>
            <a:pPr indent="0" lvl="0" marL="0" rtl="0" algn="ctr">
              <a:lnSpc>
                <a:spcPct val="115000"/>
              </a:lnSpc>
              <a:spcBef>
                <a:spcPts val="0"/>
              </a:spcBef>
              <a:spcAft>
                <a:spcPts val="0"/>
              </a:spcAft>
              <a:buNone/>
            </a:pPr>
            <a:r>
              <a:rPr b="0" lang="en-US" sz="6644">
                <a:solidFill>
                  <a:schemeClr val="dk2"/>
                </a:solidFill>
                <a:latin typeface="Arial"/>
                <a:ea typeface="Arial"/>
                <a:cs typeface="Arial"/>
                <a:sym typeface="Arial"/>
              </a:rPr>
              <a:t>Understanding GPT and GPT-2: Architecture, Training, and Applications</a:t>
            </a:r>
            <a:endParaRPr b="0" sz="6644">
              <a:solidFill>
                <a:schemeClr val="dk2"/>
              </a:solidFill>
              <a:latin typeface="Arial"/>
              <a:ea typeface="Arial"/>
              <a:cs typeface="Arial"/>
              <a:sym typeface="Arial"/>
            </a:endParaRPr>
          </a:p>
          <a:p>
            <a:pPr indent="0" lvl="0" marL="0" rtl="0" algn="ctr">
              <a:lnSpc>
                <a:spcPct val="115000"/>
              </a:lnSpc>
              <a:spcBef>
                <a:spcPts val="0"/>
              </a:spcBef>
              <a:spcAft>
                <a:spcPts val="0"/>
              </a:spcAft>
              <a:buClr>
                <a:schemeClr val="dk2"/>
              </a:buClr>
              <a:buSzPts val="990"/>
              <a:buFont typeface="Arial"/>
              <a:buNone/>
            </a:pPr>
            <a:r>
              <a:t/>
            </a:r>
            <a:endParaRPr b="0" sz="5200">
              <a:solidFill>
                <a:schemeClr val="dk2"/>
              </a:solidFill>
              <a:latin typeface="Arial"/>
              <a:ea typeface="Arial"/>
              <a:cs typeface="Arial"/>
              <a:sym typeface="Arial"/>
            </a:endParaRPr>
          </a:p>
          <a:p>
            <a:pPr indent="0" lvl="0" marL="0" rtl="0" algn="ctr">
              <a:lnSpc>
                <a:spcPct val="138007"/>
              </a:lnSpc>
              <a:spcBef>
                <a:spcPts val="0"/>
              </a:spcBef>
              <a:spcAft>
                <a:spcPts val="0"/>
              </a:spcAft>
              <a:buClr>
                <a:schemeClr val="dk2"/>
              </a:buClr>
              <a:buFont typeface="Arial"/>
              <a:buNone/>
            </a:pPr>
            <a:r>
              <a:rPr b="0" lang="en-US" sz="4978">
                <a:solidFill>
                  <a:srgbClr val="11100E"/>
                </a:solidFill>
                <a:latin typeface="DM Sans"/>
                <a:ea typeface="DM Sans"/>
                <a:cs typeface="DM Sans"/>
                <a:sym typeface="DM Sans"/>
              </a:rPr>
              <a:t>THE FOUNDATIONS</a:t>
            </a:r>
            <a:endParaRPr b="0" sz="1400">
              <a:solidFill>
                <a:schemeClr val="dk2"/>
              </a:solidFill>
              <a:latin typeface="Arial"/>
              <a:ea typeface="Arial"/>
              <a:cs typeface="Arial"/>
              <a:sym typeface="Arial"/>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6"/>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3">
              <a:alphaModFix/>
            </a:blip>
            <a:stretch>
              <a:fillRect b="0" l="0" r="0" t="0"/>
            </a:stretch>
          </a:blipFill>
          <a:ln>
            <a:noFill/>
          </a:ln>
        </p:spPr>
      </p:sp>
      <p:sp>
        <p:nvSpPr>
          <p:cNvPr id="196" name="Google Shape;196;p16"/>
          <p:cNvSpPr/>
          <p:nvPr/>
        </p:nvSpPr>
        <p:spPr>
          <a:xfrm>
            <a:off x="0" y="0"/>
            <a:ext cx="18804510" cy="2861494"/>
          </a:xfrm>
          <a:prstGeom prst="rect">
            <a:avLst/>
          </a:prstGeom>
          <a:solidFill>
            <a:srgbClr val="6BA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198" name="Google Shape;198;p16"/>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16000"/>
            </a:blip>
            <a:stretch>
              <a:fillRect b="0" l="0" r="0" t="0"/>
            </a:stretch>
          </a:blipFill>
          <a:ln>
            <a:noFill/>
          </a:ln>
        </p:spPr>
      </p:sp>
      <p:sp>
        <p:nvSpPr>
          <p:cNvPr id="199" name="Google Shape;199;p16"/>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6">
              <a:alphaModFix amt="16000"/>
            </a:blip>
            <a:stretch>
              <a:fillRect b="0" l="0" r="0" t="0"/>
            </a:stretch>
          </a:blipFill>
          <a:ln>
            <a:noFill/>
          </a:ln>
        </p:spPr>
      </p:sp>
      <p:sp>
        <p:nvSpPr>
          <p:cNvPr id="200" name="Google Shape;200;p16"/>
          <p:cNvSpPr/>
          <p:nvPr/>
        </p:nvSpPr>
        <p:spPr>
          <a:xfrm>
            <a:off x="2667576" y="3090414"/>
            <a:ext cx="12280719" cy="6566685"/>
          </a:xfrm>
          <a:custGeom>
            <a:rect b="b" l="l" r="r" t="t"/>
            <a:pathLst>
              <a:path extrusionOk="0" h="6566685" w="12280719">
                <a:moveTo>
                  <a:pt x="0" y="0"/>
                </a:moveTo>
                <a:lnTo>
                  <a:pt x="12280719" y="0"/>
                </a:lnTo>
                <a:lnTo>
                  <a:pt x="12280719" y="6566685"/>
                </a:lnTo>
                <a:lnTo>
                  <a:pt x="0" y="6566685"/>
                </a:lnTo>
                <a:lnTo>
                  <a:pt x="0" y="0"/>
                </a:lnTo>
                <a:close/>
              </a:path>
            </a:pathLst>
          </a:custGeom>
          <a:blipFill rotWithShape="1">
            <a:blip r:embed="rId7">
              <a:alphaModFix/>
            </a:blip>
            <a:stretch>
              <a:fillRect b="0" l="0" r="0" t="0"/>
            </a:stretch>
          </a:blipFill>
          <a:ln>
            <a:noFill/>
          </a:ln>
        </p:spPr>
      </p:sp>
      <p:sp>
        <p:nvSpPr>
          <p:cNvPr id="201" name="Google Shape;201;p16"/>
          <p:cNvSpPr txBox="1"/>
          <p:nvPr/>
        </p:nvSpPr>
        <p:spPr>
          <a:xfrm>
            <a:off x="1028700" y="1166700"/>
            <a:ext cx="16633824" cy="911858"/>
          </a:xfrm>
          <a:prstGeom prst="rect">
            <a:avLst/>
          </a:prstGeom>
          <a:noFill/>
          <a:ln>
            <a:noFill/>
          </a:ln>
        </p:spPr>
        <p:txBody>
          <a:bodyPr anchorCtr="0" anchor="t" bIns="0" lIns="0" spcFirstLastPara="1" rIns="0" wrap="square" tIns="0">
            <a:spAutoFit/>
          </a:bodyPr>
          <a:lstStyle/>
          <a:p>
            <a:pPr indent="0" lvl="0" marL="0" marR="0" rtl="0" algn="l">
              <a:lnSpc>
                <a:spcPct val="111993"/>
              </a:lnSpc>
              <a:spcBef>
                <a:spcPts val="0"/>
              </a:spcBef>
              <a:spcAft>
                <a:spcPts val="0"/>
              </a:spcAft>
              <a:buNone/>
            </a:pPr>
            <a:r>
              <a:rPr b="1" i="0" lang="en-US" sz="6312" u="none" cap="none" strike="noStrike">
                <a:solidFill>
                  <a:srgbClr val="FFFFFF"/>
                </a:solidFill>
                <a:latin typeface="Montserrat Black"/>
                <a:ea typeface="Montserrat Black"/>
                <a:cs typeface="Montserrat Black"/>
                <a:sym typeface="Montserrat Black"/>
              </a:rPr>
              <a:t>SEMI-SUPERVISED SEQUENCE LEARNING</a:t>
            </a:r>
            <a:endParaRPr/>
          </a:p>
        </p:txBody>
      </p:sp>
      <p:sp>
        <p:nvSpPr>
          <p:cNvPr id="202" name="Google Shape;202;p16"/>
          <p:cNvSpPr/>
          <p:nvPr/>
        </p:nvSpPr>
        <p:spPr>
          <a:xfrm>
            <a:off x="7319010" y="4633912"/>
            <a:ext cx="2154555" cy="448627"/>
          </a:xfrm>
          <a:custGeom>
            <a:rect b="b" l="l" r="r" t="t"/>
            <a:pathLst>
              <a:path extrusionOk="0" h="598170" w="2872740">
                <a:moveTo>
                  <a:pt x="59690" y="48260"/>
                </a:moveTo>
                <a:cubicBezTo>
                  <a:pt x="1151890" y="5080"/>
                  <a:pt x="2396490" y="0"/>
                  <a:pt x="2641600" y="31750"/>
                </a:cubicBezTo>
                <a:cubicBezTo>
                  <a:pt x="2700020" y="38100"/>
                  <a:pt x="2716530" y="40640"/>
                  <a:pt x="2748280" y="57150"/>
                </a:cubicBezTo>
                <a:cubicBezTo>
                  <a:pt x="2780030" y="73660"/>
                  <a:pt x="2811780" y="106680"/>
                  <a:pt x="2830830" y="129540"/>
                </a:cubicBezTo>
                <a:cubicBezTo>
                  <a:pt x="2843530" y="147320"/>
                  <a:pt x="2849880" y="158750"/>
                  <a:pt x="2856230" y="179070"/>
                </a:cubicBezTo>
                <a:cubicBezTo>
                  <a:pt x="2865120" y="207010"/>
                  <a:pt x="2872740" y="252730"/>
                  <a:pt x="2868930" y="287020"/>
                </a:cubicBezTo>
                <a:cubicBezTo>
                  <a:pt x="2865120" y="322580"/>
                  <a:pt x="2849880" y="360680"/>
                  <a:pt x="2830830" y="389890"/>
                </a:cubicBezTo>
                <a:cubicBezTo>
                  <a:pt x="2810510" y="419100"/>
                  <a:pt x="2780030" y="445770"/>
                  <a:pt x="2748280" y="462280"/>
                </a:cubicBezTo>
                <a:cubicBezTo>
                  <a:pt x="2716530" y="478790"/>
                  <a:pt x="2672080" y="486410"/>
                  <a:pt x="2641600" y="488950"/>
                </a:cubicBezTo>
                <a:cubicBezTo>
                  <a:pt x="2620010" y="490220"/>
                  <a:pt x="2593340" y="496570"/>
                  <a:pt x="2583180" y="481330"/>
                </a:cubicBezTo>
                <a:cubicBezTo>
                  <a:pt x="2552700" y="436880"/>
                  <a:pt x="2730500" y="83820"/>
                  <a:pt x="2701290" y="39370"/>
                </a:cubicBezTo>
                <a:cubicBezTo>
                  <a:pt x="2691130" y="22860"/>
                  <a:pt x="2642870" y="30480"/>
                  <a:pt x="2641600" y="31750"/>
                </a:cubicBezTo>
                <a:cubicBezTo>
                  <a:pt x="2641600" y="33020"/>
                  <a:pt x="2716530" y="40640"/>
                  <a:pt x="2748280" y="57150"/>
                </a:cubicBezTo>
                <a:cubicBezTo>
                  <a:pt x="2780030" y="73660"/>
                  <a:pt x="2810510" y="101600"/>
                  <a:pt x="2830830" y="129540"/>
                </a:cubicBezTo>
                <a:cubicBezTo>
                  <a:pt x="2849880" y="158750"/>
                  <a:pt x="2863850" y="203200"/>
                  <a:pt x="2868930" y="232410"/>
                </a:cubicBezTo>
                <a:cubicBezTo>
                  <a:pt x="2872740" y="252730"/>
                  <a:pt x="2871470" y="269240"/>
                  <a:pt x="2868930" y="287020"/>
                </a:cubicBezTo>
                <a:cubicBezTo>
                  <a:pt x="2866390" y="306070"/>
                  <a:pt x="2865120" y="321310"/>
                  <a:pt x="2856230" y="341630"/>
                </a:cubicBezTo>
                <a:cubicBezTo>
                  <a:pt x="2843530" y="368300"/>
                  <a:pt x="2814320" y="410210"/>
                  <a:pt x="2794000" y="430530"/>
                </a:cubicBezTo>
                <a:cubicBezTo>
                  <a:pt x="2778760" y="445770"/>
                  <a:pt x="2767330" y="453390"/>
                  <a:pt x="2748280" y="462280"/>
                </a:cubicBezTo>
                <a:cubicBezTo>
                  <a:pt x="2721610" y="474980"/>
                  <a:pt x="2700020" y="481330"/>
                  <a:pt x="2641600" y="488950"/>
                </a:cubicBezTo>
                <a:cubicBezTo>
                  <a:pt x="2397760" y="516890"/>
                  <a:pt x="1162050" y="461010"/>
                  <a:pt x="697230" y="472440"/>
                </a:cubicBezTo>
                <a:cubicBezTo>
                  <a:pt x="436880" y="480060"/>
                  <a:pt x="187960" y="598170"/>
                  <a:pt x="87630" y="509270"/>
                </a:cubicBezTo>
                <a:cubicBezTo>
                  <a:pt x="0" y="431800"/>
                  <a:pt x="59690" y="48260"/>
                  <a:pt x="59690" y="48260"/>
                </a:cubicBezTo>
              </a:path>
            </a:pathLst>
          </a:custGeom>
          <a:solidFill>
            <a:srgbClr val="FFF234">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6"/>
          <p:cNvSpPr/>
          <p:nvPr/>
        </p:nvSpPr>
        <p:spPr>
          <a:xfrm>
            <a:off x="3703321" y="5279708"/>
            <a:ext cx="2411729" cy="576263"/>
          </a:xfrm>
          <a:custGeom>
            <a:rect b="b" l="l" r="r" t="t"/>
            <a:pathLst>
              <a:path extrusionOk="0" h="768350" w="3215640">
                <a:moveTo>
                  <a:pt x="82550" y="163830"/>
                </a:moveTo>
                <a:cubicBezTo>
                  <a:pt x="2001520" y="143510"/>
                  <a:pt x="2796540" y="0"/>
                  <a:pt x="3034030" y="175260"/>
                </a:cubicBezTo>
                <a:cubicBezTo>
                  <a:pt x="3163570" y="270510"/>
                  <a:pt x="3215640" y="551180"/>
                  <a:pt x="3177540" y="609600"/>
                </a:cubicBezTo>
                <a:cubicBezTo>
                  <a:pt x="3155950" y="642620"/>
                  <a:pt x="3097530" y="621030"/>
                  <a:pt x="3027680" y="623570"/>
                </a:cubicBezTo>
                <a:cubicBezTo>
                  <a:pt x="2874010" y="631190"/>
                  <a:pt x="2553970" y="623570"/>
                  <a:pt x="2284730" y="619760"/>
                </a:cubicBezTo>
                <a:cubicBezTo>
                  <a:pt x="1960880" y="615950"/>
                  <a:pt x="1578610" y="598170"/>
                  <a:pt x="1217930" y="598170"/>
                </a:cubicBezTo>
                <a:cubicBezTo>
                  <a:pt x="848360" y="599440"/>
                  <a:pt x="246380" y="768350"/>
                  <a:pt x="96520" y="626110"/>
                </a:cubicBezTo>
                <a:cubicBezTo>
                  <a:pt x="0" y="534670"/>
                  <a:pt x="82550" y="163830"/>
                  <a:pt x="82550" y="163830"/>
                </a:cubicBezTo>
              </a:path>
            </a:pathLst>
          </a:custGeom>
          <a:solidFill>
            <a:srgbClr val="FFF234">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a:off x="7557136" y="5331142"/>
            <a:ext cx="3153727" cy="585788"/>
          </a:xfrm>
          <a:custGeom>
            <a:rect b="b" l="l" r="r" t="t"/>
            <a:pathLst>
              <a:path extrusionOk="0" h="781050" w="4204970">
                <a:moveTo>
                  <a:pt x="77470" y="121920"/>
                </a:moveTo>
                <a:cubicBezTo>
                  <a:pt x="2711450" y="0"/>
                  <a:pt x="3025140" y="8890"/>
                  <a:pt x="3338830" y="13970"/>
                </a:cubicBezTo>
                <a:cubicBezTo>
                  <a:pt x="3600450" y="17780"/>
                  <a:pt x="3921760" y="19050"/>
                  <a:pt x="4057650" y="33020"/>
                </a:cubicBezTo>
                <a:cubicBezTo>
                  <a:pt x="4110990" y="38100"/>
                  <a:pt x="4151630" y="24130"/>
                  <a:pt x="4169410" y="53340"/>
                </a:cubicBezTo>
                <a:cubicBezTo>
                  <a:pt x="4204970" y="110490"/>
                  <a:pt x="4156710" y="401320"/>
                  <a:pt x="4034790" y="490220"/>
                </a:cubicBezTo>
                <a:cubicBezTo>
                  <a:pt x="3836670" y="632460"/>
                  <a:pt x="3200400" y="468630"/>
                  <a:pt x="2840990" y="466090"/>
                </a:cubicBezTo>
                <a:cubicBezTo>
                  <a:pt x="2542540" y="464820"/>
                  <a:pt x="2353310" y="462280"/>
                  <a:pt x="2024380" y="472440"/>
                </a:cubicBezTo>
                <a:cubicBezTo>
                  <a:pt x="1520190" y="488950"/>
                  <a:pt x="335280" y="781050"/>
                  <a:pt x="110490" y="582930"/>
                </a:cubicBezTo>
                <a:cubicBezTo>
                  <a:pt x="0" y="485140"/>
                  <a:pt x="77470" y="121920"/>
                  <a:pt x="77470" y="121920"/>
                </a:cubicBezTo>
              </a:path>
            </a:pathLst>
          </a:custGeom>
          <a:solidFill>
            <a:srgbClr val="6BAFC7">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a:off x="10067925" y="4580573"/>
            <a:ext cx="4315778" cy="433388"/>
          </a:xfrm>
          <a:custGeom>
            <a:rect b="b" l="l" r="r" t="t"/>
            <a:pathLst>
              <a:path extrusionOk="0" h="577850" w="5754370">
                <a:moveTo>
                  <a:pt x="3810" y="81280"/>
                </a:moveTo>
                <a:cubicBezTo>
                  <a:pt x="388620" y="25400"/>
                  <a:pt x="556260" y="13970"/>
                  <a:pt x="694690" y="7620"/>
                </a:cubicBezTo>
                <a:cubicBezTo>
                  <a:pt x="825500" y="2540"/>
                  <a:pt x="891540" y="2540"/>
                  <a:pt x="1074420" y="2540"/>
                </a:cubicBezTo>
                <a:cubicBezTo>
                  <a:pt x="1544320" y="0"/>
                  <a:pt x="2871470" y="10160"/>
                  <a:pt x="3601720" y="20320"/>
                </a:cubicBezTo>
                <a:cubicBezTo>
                  <a:pt x="4161790" y="27940"/>
                  <a:pt x="4724400" y="39370"/>
                  <a:pt x="5086350" y="50800"/>
                </a:cubicBezTo>
                <a:cubicBezTo>
                  <a:pt x="5294630" y="57150"/>
                  <a:pt x="5480050" y="45720"/>
                  <a:pt x="5579110" y="72390"/>
                </a:cubicBezTo>
                <a:cubicBezTo>
                  <a:pt x="5624830" y="85090"/>
                  <a:pt x="5648960" y="100330"/>
                  <a:pt x="5675630" y="123190"/>
                </a:cubicBezTo>
                <a:cubicBezTo>
                  <a:pt x="5702300" y="147320"/>
                  <a:pt x="5725160" y="186690"/>
                  <a:pt x="5737860" y="213360"/>
                </a:cubicBezTo>
                <a:cubicBezTo>
                  <a:pt x="5746750" y="233680"/>
                  <a:pt x="5749290" y="246380"/>
                  <a:pt x="5750560" y="266700"/>
                </a:cubicBezTo>
                <a:cubicBezTo>
                  <a:pt x="5753100" y="297180"/>
                  <a:pt x="5750560" y="342900"/>
                  <a:pt x="5737860" y="375920"/>
                </a:cubicBezTo>
                <a:cubicBezTo>
                  <a:pt x="5725160" y="408940"/>
                  <a:pt x="5702300" y="441960"/>
                  <a:pt x="5675630" y="466090"/>
                </a:cubicBezTo>
                <a:cubicBezTo>
                  <a:pt x="5648960" y="488950"/>
                  <a:pt x="5607050" y="508000"/>
                  <a:pt x="5577840" y="516890"/>
                </a:cubicBezTo>
                <a:cubicBezTo>
                  <a:pt x="5557520" y="523240"/>
                  <a:pt x="5523230" y="523240"/>
                  <a:pt x="5523230" y="523240"/>
                </a:cubicBezTo>
                <a:cubicBezTo>
                  <a:pt x="5523230" y="523240"/>
                  <a:pt x="5572760" y="532130"/>
                  <a:pt x="5582920" y="515620"/>
                </a:cubicBezTo>
                <a:cubicBezTo>
                  <a:pt x="5613400" y="471170"/>
                  <a:pt x="5434330" y="118110"/>
                  <a:pt x="5464810" y="73660"/>
                </a:cubicBezTo>
                <a:cubicBezTo>
                  <a:pt x="5474970" y="57150"/>
                  <a:pt x="5501640" y="64770"/>
                  <a:pt x="5524500" y="66040"/>
                </a:cubicBezTo>
                <a:cubicBezTo>
                  <a:pt x="5554980" y="67310"/>
                  <a:pt x="5599430" y="76200"/>
                  <a:pt x="5629910" y="92710"/>
                </a:cubicBezTo>
                <a:cubicBezTo>
                  <a:pt x="5661660" y="109220"/>
                  <a:pt x="5692140" y="135890"/>
                  <a:pt x="5712460" y="165100"/>
                </a:cubicBezTo>
                <a:cubicBezTo>
                  <a:pt x="5732780" y="194310"/>
                  <a:pt x="5746750" y="232410"/>
                  <a:pt x="5750560" y="266700"/>
                </a:cubicBezTo>
                <a:cubicBezTo>
                  <a:pt x="5754370" y="302260"/>
                  <a:pt x="5750560" y="342900"/>
                  <a:pt x="5737860" y="375920"/>
                </a:cubicBezTo>
                <a:cubicBezTo>
                  <a:pt x="5725160" y="408940"/>
                  <a:pt x="5702300" y="441960"/>
                  <a:pt x="5675630" y="466090"/>
                </a:cubicBezTo>
                <a:cubicBezTo>
                  <a:pt x="5648960" y="488950"/>
                  <a:pt x="5607050" y="508000"/>
                  <a:pt x="5577840" y="516890"/>
                </a:cubicBezTo>
                <a:cubicBezTo>
                  <a:pt x="5557520" y="523240"/>
                  <a:pt x="5554980" y="521970"/>
                  <a:pt x="5523230" y="523240"/>
                </a:cubicBezTo>
                <a:cubicBezTo>
                  <a:pt x="5339080" y="532130"/>
                  <a:pt x="4286250" y="487680"/>
                  <a:pt x="3601720" y="477520"/>
                </a:cubicBezTo>
                <a:cubicBezTo>
                  <a:pt x="2818130" y="464820"/>
                  <a:pt x="1540510" y="458470"/>
                  <a:pt x="1078230" y="459740"/>
                </a:cubicBezTo>
                <a:cubicBezTo>
                  <a:pt x="902970" y="459740"/>
                  <a:pt x="838200" y="459740"/>
                  <a:pt x="716280" y="464820"/>
                </a:cubicBezTo>
                <a:cubicBezTo>
                  <a:pt x="590550" y="469900"/>
                  <a:pt x="449580" y="477520"/>
                  <a:pt x="334010" y="491490"/>
                </a:cubicBezTo>
                <a:cubicBezTo>
                  <a:pt x="240030" y="504190"/>
                  <a:pt x="132080" y="577850"/>
                  <a:pt x="74930" y="537210"/>
                </a:cubicBezTo>
                <a:cubicBezTo>
                  <a:pt x="0" y="483870"/>
                  <a:pt x="3810" y="81280"/>
                  <a:pt x="3810" y="81280"/>
                </a:cubicBezTo>
              </a:path>
            </a:pathLst>
          </a:custGeom>
          <a:solidFill>
            <a:srgbClr val="6BAFC7">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a:off x="3036570" y="4946332"/>
            <a:ext cx="1397318" cy="541973"/>
          </a:xfrm>
          <a:custGeom>
            <a:rect b="b" l="l" r="r" t="t"/>
            <a:pathLst>
              <a:path extrusionOk="0" h="722630" w="1863090">
                <a:moveTo>
                  <a:pt x="80010" y="135890"/>
                </a:moveTo>
                <a:cubicBezTo>
                  <a:pt x="1294130" y="102870"/>
                  <a:pt x="1699260" y="0"/>
                  <a:pt x="1791970" y="110490"/>
                </a:cubicBezTo>
                <a:cubicBezTo>
                  <a:pt x="1863090" y="195580"/>
                  <a:pt x="1809750" y="477520"/>
                  <a:pt x="1711960" y="560070"/>
                </a:cubicBezTo>
                <a:cubicBezTo>
                  <a:pt x="1592580" y="661670"/>
                  <a:pt x="1277620" y="558800"/>
                  <a:pt x="1032510" y="563880"/>
                </a:cubicBezTo>
                <a:cubicBezTo>
                  <a:pt x="745490" y="568960"/>
                  <a:pt x="226060" y="722630"/>
                  <a:pt x="93980" y="598170"/>
                </a:cubicBezTo>
                <a:cubicBezTo>
                  <a:pt x="0" y="510540"/>
                  <a:pt x="80010" y="135890"/>
                  <a:pt x="80010" y="135890"/>
                </a:cubicBezTo>
              </a:path>
            </a:pathLst>
          </a:custGeom>
          <a:solidFill>
            <a:srgbClr val="6BAFC7">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a:off x="4338638" y="5033010"/>
            <a:ext cx="97155" cy="333375"/>
          </a:xfrm>
          <a:custGeom>
            <a:rect b="b" l="l" r="r" t="t"/>
            <a:pathLst>
              <a:path extrusionOk="0" h="444500" w="129540">
                <a:moveTo>
                  <a:pt x="5080" y="0"/>
                </a:moveTo>
                <a:cubicBezTo>
                  <a:pt x="129540" y="444500"/>
                  <a:pt x="0" y="1270"/>
                  <a:pt x="0" y="1270"/>
                </a:cubicBezTo>
              </a:path>
            </a:pathLst>
          </a:custGeom>
          <a:solidFill>
            <a:srgbClr val="6BAFC7">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6"/>
          <p:cNvSpPr/>
          <p:nvPr/>
        </p:nvSpPr>
        <p:spPr>
          <a:xfrm>
            <a:off x="12050077" y="5779771"/>
            <a:ext cx="2380298" cy="429578"/>
          </a:xfrm>
          <a:custGeom>
            <a:rect b="b" l="l" r="r" t="t"/>
            <a:pathLst>
              <a:path extrusionOk="0" h="572770" w="3173730">
                <a:moveTo>
                  <a:pt x="74930" y="1270"/>
                </a:moveTo>
                <a:cubicBezTo>
                  <a:pt x="1253490" y="0"/>
                  <a:pt x="1838960" y="38100"/>
                  <a:pt x="2204720" y="50800"/>
                </a:cubicBezTo>
                <a:cubicBezTo>
                  <a:pt x="2461260" y="59690"/>
                  <a:pt x="2730500" y="77470"/>
                  <a:pt x="2854960" y="69850"/>
                </a:cubicBezTo>
                <a:cubicBezTo>
                  <a:pt x="2907030" y="66040"/>
                  <a:pt x="2933700" y="52070"/>
                  <a:pt x="2964180" y="52070"/>
                </a:cubicBezTo>
                <a:cubicBezTo>
                  <a:pt x="2984500" y="53340"/>
                  <a:pt x="2998470" y="55880"/>
                  <a:pt x="3017520" y="63500"/>
                </a:cubicBezTo>
                <a:cubicBezTo>
                  <a:pt x="3045460" y="74930"/>
                  <a:pt x="3087370" y="102870"/>
                  <a:pt x="3108960" y="123190"/>
                </a:cubicBezTo>
                <a:cubicBezTo>
                  <a:pt x="3125470" y="137160"/>
                  <a:pt x="3133090" y="148590"/>
                  <a:pt x="3141980" y="167640"/>
                </a:cubicBezTo>
                <a:cubicBezTo>
                  <a:pt x="3155950" y="194310"/>
                  <a:pt x="3171190" y="237490"/>
                  <a:pt x="3172460" y="273050"/>
                </a:cubicBezTo>
                <a:cubicBezTo>
                  <a:pt x="3173730" y="308610"/>
                  <a:pt x="3161030" y="351790"/>
                  <a:pt x="3149600" y="379730"/>
                </a:cubicBezTo>
                <a:cubicBezTo>
                  <a:pt x="3140710" y="400050"/>
                  <a:pt x="3134360" y="411480"/>
                  <a:pt x="3119120" y="426720"/>
                </a:cubicBezTo>
                <a:cubicBezTo>
                  <a:pt x="3098800" y="448310"/>
                  <a:pt x="3060700" y="477520"/>
                  <a:pt x="3031490" y="491490"/>
                </a:cubicBezTo>
                <a:cubicBezTo>
                  <a:pt x="3007360" y="502920"/>
                  <a:pt x="2983230" y="523240"/>
                  <a:pt x="2961640" y="510540"/>
                </a:cubicBezTo>
                <a:cubicBezTo>
                  <a:pt x="2909570" y="480060"/>
                  <a:pt x="2809240" y="124460"/>
                  <a:pt x="2847340" y="68580"/>
                </a:cubicBezTo>
                <a:cubicBezTo>
                  <a:pt x="2866390" y="39370"/>
                  <a:pt x="2926080" y="49530"/>
                  <a:pt x="2962910" y="52070"/>
                </a:cubicBezTo>
                <a:cubicBezTo>
                  <a:pt x="2999740" y="55880"/>
                  <a:pt x="3041650" y="73660"/>
                  <a:pt x="3067050" y="87630"/>
                </a:cubicBezTo>
                <a:cubicBezTo>
                  <a:pt x="3086100" y="99060"/>
                  <a:pt x="3096260" y="106680"/>
                  <a:pt x="3108960" y="123190"/>
                </a:cubicBezTo>
                <a:cubicBezTo>
                  <a:pt x="3128010" y="146050"/>
                  <a:pt x="3153410" y="184150"/>
                  <a:pt x="3163570" y="218440"/>
                </a:cubicBezTo>
                <a:cubicBezTo>
                  <a:pt x="3173730" y="252730"/>
                  <a:pt x="3171190" y="298450"/>
                  <a:pt x="3167380" y="327660"/>
                </a:cubicBezTo>
                <a:cubicBezTo>
                  <a:pt x="3163570" y="349250"/>
                  <a:pt x="3159760" y="361950"/>
                  <a:pt x="3149600" y="379730"/>
                </a:cubicBezTo>
                <a:cubicBezTo>
                  <a:pt x="3134360" y="406400"/>
                  <a:pt x="3102610" y="444500"/>
                  <a:pt x="3079750" y="463550"/>
                </a:cubicBezTo>
                <a:cubicBezTo>
                  <a:pt x="3063240" y="477520"/>
                  <a:pt x="3053080" y="483870"/>
                  <a:pt x="3031490" y="491490"/>
                </a:cubicBezTo>
                <a:cubicBezTo>
                  <a:pt x="2993390" y="505460"/>
                  <a:pt x="2937510" y="513080"/>
                  <a:pt x="2860040" y="518160"/>
                </a:cubicBezTo>
                <a:cubicBezTo>
                  <a:pt x="2698750" y="529590"/>
                  <a:pt x="2393950" y="514350"/>
                  <a:pt x="2112010" y="505460"/>
                </a:cubicBezTo>
                <a:cubicBezTo>
                  <a:pt x="1748790" y="494030"/>
                  <a:pt x="1230630" y="455930"/>
                  <a:pt x="863600" y="450850"/>
                </a:cubicBezTo>
                <a:cubicBezTo>
                  <a:pt x="574040" y="445770"/>
                  <a:pt x="204470" y="572770"/>
                  <a:pt x="88900" y="462280"/>
                </a:cubicBezTo>
                <a:cubicBezTo>
                  <a:pt x="0" y="377190"/>
                  <a:pt x="74930" y="1270"/>
                  <a:pt x="74930" y="1270"/>
                </a:cubicBezTo>
              </a:path>
            </a:pathLst>
          </a:custGeom>
          <a:solidFill>
            <a:srgbClr val="FFA0F9">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6"/>
          <p:cNvSpPr/>
          <p:nvPr/>
        </p:nvSpPr>
        <p:spPr>
          <a:xfrm>
            <a:off x="3027046" y="6079808"/>
            <a:ext cx="11346179" cy="605791"/>
          </a:xfrm>
          <a:custGeom>
            <a:rect b="b" l="l" r="r" t="t"/>
            <a:pathLst>
              <a:path extrusionOk="0" h="807720" w="15128239">
                <a:moveTo>
                  <a:pt x="97790" y="182880"/>
                </a:moveTo>
                <a:cubicBezTo>
                  <a:pt x="2204720" y="201930"/>
                  <a:pt x="3835400" y="133350"/>
                  <a:pt x="4535170" y="123190"/>
                </a:cubicBezTo>
                <a:cubicBezTo>
                  <a:pt x="4885690" y="118110"/>
                  <a:pt x="5045710" y="127000"/>
                  <a:pt x="5323840" y="121920"/>
                </a:cubicBezTo>
                <a:cubicBezTo>
                  <a:pt x="5636260" y="115570"/>
                  <a:pt x="5939790" y="87630"/>
                  <a:pt x="6320790" y="85090"/>
                </a:cubicBezTo>
                <a:cubicBezTo>
                  <a:pt x="6830060" y="81280"/>
                  <a:pt x="7476490" y="123190"/>
                  <a:pt x="8111490" y="125730"/>
                </a:cubicBezTo>
                <a:cubicBezTo>
                  <a:pt x="8830310" y="128270"/>
                  <a:pt x="9794240" y="114300"/>
                  <a:pt x="10411460" y="92710"/>
                </a:cubicBezTo>
                <a:cubicBezTo>
                  <a:pt x="10830560" y="78740"/>
                  <a:pt x="11177270" y="46990"/>
                  <a:pt x="11461750" y="35560"/>
                </a:cubicBezTo>
                <a:cubicBezTo>
                  <a:pt x="11656060" y="27940"/>
                  <a:pt x="11732260" y="26670"/>
                  <a:pt x="11953240" y="24130"/>
                </a:cubicBezTo>
                <a:cubicBezTo>
                  <a:pt x="12402820" y="17780"/>
                  <a:pt x="13657580" y="33020"/>
                  <a:pt x="14014450" y="22860"/>
                </a:cubicBezTo>
                <a:cubicBezTo>
                  <a:pt x="14140180" y="19050"/>
                  <a:pt x="14163039" y="11430"/>
                  <a:pt x="14268450" y="8890"/>
                </a:cubicBezTo>
                <a:cubicBezTo>
                  <a:pt x="14442439" y="3810"/>
                  <a:pt x="14828520" y="0"/>
                  <a:pt x="14965680" y="11430"/>
                </a:cubicBezTo>
                <a:cubicBezTo>
                  <a:pt x="15022830" y="16510"/>
                  <a:pt x="15066011" y="2540"/>
                  <a:pt x="15086330" y="33020"/>
                </a:cubicBezTo>
                <a:cubicBezTo>
                  <a:pt x="15128239" y="92710"/>
                  <a:pt x="15097761" y="400050"/>
                  <a:pt x="14996161" y="481330"/>
                </a:cubicBezTo>
                <a:cubicBezTo>
                  <a:pt x="14869161" y="582930"/>
                  <a:pt x="14455139" y="462280"/>
                  <a:pt x="14282420" y="466090"/>
                </a:cubicBezTo>
                <a:cubicBezTo>
                  <a:pt x="14182089" y="467360"/>
                  <a:pt x="14165580" y="476250"/>
                  <a:pt x="14047470" y="480060"/>
                </a:cubicBezTo>
                <a:cubicBezTo>
                  <a:pt x="13686789" y="491490"/>
                  <a:pt x="12503150" y="467360"/>
                  <a:pt x="11841480" y="482600"/>
                </a:cubicBezTo>
                <a:cubicBezTo>
                  <a:pt x="11299190" y="496570"/>
                  <a:pt x="10896600" y="534670"/>
                  <a:pt x="10364470" y="551180"/>
                </a:cubicBezTo>
                <a:cubicBezTo>
                  <a:pt x="9737090" y="570230"/>
                  <a:pt x="8994140" y="581660"/>
                  <a:pt x="8315960" y="580390"/>
                </a:cubicBezTo>
                <a:cubicBezTo>
                  <a:pt x="7646670" y="579120"/>
                  <a:pt x="6870700" y="537210"/>
                  <a:pt x="6322060" y="542290"/>
                </a:cubicBezTo>
                <a:cubicBezTo>
                  <a:pt x="5935980" y="544830"/>
                  <a:pt x="5646420" y="571500"/>
                  <a:pt x="5336540" y="577850"/>
                </a:cubicBezTo>
                <a:cubicBezTo>
                  <a:pt x="5059680" y="584200"/>
                  <a:pt x="4899660" y="575310"/>
                  <a:pt x="4550410" y="580390"/>
                </a:cubicBezTo>
                <a:cubicBezTo>
                  <a:pt x="3849370" y="590550"/>
                  <a:pt x="2209800" y="657860"/>
                  <a:pt x="1386840" y="662940"/>
                </a:cubicBezTo>
                <a:cubicBezTo>
                  <a:pt x="861060" y="665480"/>
                  <a:pt x="255270" y="807720"/>
                  <a:pt x="95250" y="643890"/>
                </a:cubicBezTo>
                <a:cubicBezTo>
                  <a:pt x="0" y="546100"/>
                  <a:pt x="97790" y="182880"/>
                  <a:pt x="97790" y="182880"/>
                </a:cubicBezTo>
              </a:path>
            </a:pathLst>
          </a:custGeom>
          <a:solidFill>
            <a:srgbClr val="FFA0F9">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p:nvPr/>
        </p:nvSpPr>
        <p:spPr>
          <a:xfrm>
            <a:off x="3036569" y="6528435"/>
            <a:ext cx="1198245" cy="425768"/>
          </a:xfrm>
          <a:custGeom>
            <a:rect b="b" l="l" r="r" t="t"/>
            <a:pathLst>
              <a:path extrusionOk="0" h="567690" w="1597660">
                <a:moveTo>
                  <a:pt x="104140" y="0"/>
                </a:moveTo>
                <a:cubicBezTo>
                  <a:pt x="768350" y="43180"/>
                  <a:pt x="947420" y="15240"/>
                  <a:pt x="1113790" y="46990"/>
                </a:cubicBezTo>
                <a:cubicBezTo>
                  <a:pt x="1280160" y="77470"/>
                  <a:pt x="1597660" y="173990"/>
                  <a:pt x="1595120" y="220980"/>
                </a:cubicBezTo>
                <a:cubicBezTo>
                  <a:pt x="1592580" y="264160"/>
                  <a:pt x="1172210" y="260350"/>
                  <a:pt x="1149350" y="323850"/>
                </a:cubicBezTo>
                <a:cubicBezTo>
                  <a:pt x="1134110" y="368300"/>
                  <a:pt x="1311910" y="463550"/>
                  <a:pt x="1294130" y="501650"/>
                </a:cubicBezTo>
                <a:cubicBezTo>
                  <a:pt x="1262380" y="567690"/>
                  <a:pt x="789940" y="499110"/>
                  <a:pt x="571500" y="491490"/>
                </a:cubicBezTo>
                <a:cubicBezTo>
                  <a:pt x="389890" y="483870"/>
                  <a:pt x="148590" y="547370"/>
                  <a:pt x="72390" y="461010"/>
                </a:cubicBezTo>
                <a:cubicBezTo>
                  <a:pt x="0" y="377190"/>
                  <a:pt x="104140" y="0"/>
                  <a:pt x="104140" y="0"/>
                </a:cubicBezTo>
              </a:path>
            </a:pathLst>
          </a:custGeom>
          <a:solidFill>
            <a:srgbClr val="FFA0F9">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p:nvPr/>
        </p:nvSpPr>
        <p:spPr>
          <a:xfrm>
            <a:off x="4852035" y="7241858"/>
            <a:ext cx="9726930" cy="455295"/>
          </a:xfrm>
          <a:custGeom>
            <a:rect b="b" l="l" r="r" t="t"/>
            <a:pathLst>
              <a:path extrusionOk="0" h="607060" w="12969240">
                <a:moveTo>
                  <a:pt x="81280" y="45720"/>
                </a:moveTo>
                <a:cubicBezTo>
                  <a:pt x="991870" y="67310"/>
                  <a:pt x="1430020" y="107950"/>
                  <a:pt x="2049780" y="124460"/>
                </a:cubicBezTo>
                <a:cubicBezTo>
                  <a:pt x="3221990" y="153670"/>
                  <a:pt x="6076950" y="149860"/>
                  <a:pt x="7137400" y="137160"/>
                </a:cubicBezTo>
                <a:cubicBezTo>
                  <a:pt x="7618730" y="132080"/>
                  <a:pt x="7736840" y="119380"/>
                  <a:pt x="8188960" y="110490"/>
                </a:cubicBezTo>
                <a:cubicBezTo>
                  <a:pt x="9005570" y="96520"/>
                  <a:pt x="10979150" y="107950"/>
                  <a:pt x="11626851" y="78740"/>
                </a:cubicBezTo>
                <a:cubicBezTo>
                  <a:pt x="11882120" y="67310"/>
                  <a:pt x="11976101" y="48260"/>
                  <a:pt x="12160251" y="36830"/>
                </a:cubicBezTo>
                <a:cubicBezTo>
                  <a:pt x="12355830" y="25400"/>
                  <a:pt x="12677140" y="0"/>
                  <a:pt x="12768580" y="8890"/>
                </a:cubicBezTo>
                <a:cubicBezTo>
                  <a:pt x="12796520" y="12700"/>
                  <a:pt x="12802870" y="13970"/>
                  <a:pt x="12821920" y="22860"/>
                </a:cubicBezTo>
                <a:cubicBezTo>
                  <a:pt x="12849860" y="35560"/>
                  <a:pt x="12887960" y="59690"/>
                  <a:pt x="12912090" y="86360"/>
                </a:cubicBezTo>
                <a:cubicBezTo>
                  <a:pt x="12934951" y="113030"/>
                  <a:pt x="12952730" y="154940"/>
                  <a:pt x="12961620" y="184150"/>
                </a:cubicBezTo>
                <a:cubicBezTo>
                  <a:pt x="12966701" y="204470"/>
                  <a:pt x="12969240" y="217170"/>
                  <a:pt x="12966701" y="238760"/>
                </a:cubicBezTo>
                <a:cubicBezTo>
                  <a:pt x="12965430" y="267970"/>
                  <a:pt x="12952730" y="317500"/>
                  <a:pt x="12940030" y="344170"/>
                </a:cubicBezTo>
                <a:cubicBezTo>
                  <a:pt x="12931140" y="364490"/>
                  <a:pt x="12919710" y="375920"/>
                  <a:pt x="12908280" y="389890"/>
                </a:cubicBezTo>
                <a:cubicBezTo>
                  <a:pt x="12895580" y="402590"/>
                  <a:pt x="12884151" y="415290"/>
                  <a:pt x="12866370" y="425450"/>
                </a:cubicBezTo>
                <a:cubicBezTo>
                  <a:pt x="12840970" y="440690"/>
                  <a:pt x="12804140" y="466090"/>
                  <a:pt x="12763501" y="463550"/>
                </a:cubicBezTo>
                <a:cubicBezTo>
                  <a:pt x="12700001" y="458470"/>
                  <a:pt x="12527280" y="374650"/>
                  <a:pt x="12529820" y="328930"/>
                </a:cubicBezTo>
                <a:cubicBezTo>
                  <a:pt x="12532360" y="269240"/>
                  <a:pt x="12943840" y="203200"/>
                  <a:pt x="12947651" y="142240"/>
                </a:cubicBezTo>
                <a:cubicBezTo>
                  <a:pt x="12950190" y="96520"/>
                  <a:pt x="12710160" y="22860"/>
                  <a:pt x="12713970" y="8890"/>
                </a:cubicBezTo>
                <a:cubicBezTo>
                  <a:pt x="12715240" y="2540"/>
                  <a:pt x="12748260" y="5080"/>
                  <a:pt x="12768580" y="8890"/>
                </a:cubicBezTo>
                <a:cubicBezTo>
                  <a:pt x="12797790" y="15240"/>
                  <a:pt x="12842240" y="29210"/>
                  <a:pt x="12870180" y="49530"/>
                </a:cubicBezTo>
                <a:cubicBezTo>
                  <a:pt x="12899390" y="69850"/>
                  <a:pt x="12927330" y="106680"/>
                  <a:pt x="12942570" y="132080"/>
                </a:cubicBezTo>
                <a:cubicBezTo>
                  <a:pt x="12952730" y="149860"/>
                  <a:pt x="12956540" y="166370"/>
                  <a:pt x="12961620" y="184150"/>
                </a:cubicBezTo>
                <a:cubicBezTo>
                  <a:pt x="12965430" y="201930"/>
                  <a:pt x="12969240" y="217170"/>
                  <a:pt x="12966701" y="238760"/>
                </a:cubicBezTo>
                <a:cubicBezTo>
                  <a:pt x="12965430" y="267970"/>
                  <a:pt x="12952730" y="317500"/>
                  <a:pt x="12940030" y="344170"/>
                </a:cubicBezTo>
                <a:cubicBezTo>
                  <a:pt x="12931140" y="364490"/>
                  <a:pt x="12923520" y="374650"/>
                  <a:pt x="12908280" y="389890"/>
                </a:cubicBezTo>
                <a:cubicBezTo>
                  <a:pt x="12886690" y="410210"/>
                  <a:pt x="12857480" y="435610"/>
                  <a:pt x="12816840" y="450850"/>
                </a:cubicBezTo>
                <a:cubicBezTo>
                  <a:pt x="12755880" y="473710"/>
                  <a:pt x="12649201" y="477520"/>
                  <a:pt x="12567920" y="482600"/>
                </a:cubicBezTo>
                <a:cubicBezTo>
                  <a:pt x="12489180" y="487680"/>
                  <a:pt x="12434570" y="481330"/>
                  <a:pt x="12334240" y="485140"/>
                </a:cubicBezTo>
                <a:cubicBezTo>
                  <a:pt x="12155170" y="491490"/>
                  <a:pt x="11920220" y="524510"/>
                  <a:pt x="11583670" y="537210"/>
                </a:cubicBezTo>
                <a:cubicBezTo>
                  <a:pt x="10895330" y="565150"/>
                  <a:pt x="9196070" y="551180"/>
                  <a:pt x="8435341" y="565150"/>
                </a:cubicBezTo>
                <a:cubicBezTo>
                  <a:pt x="8002270" y="572770"/>
                  <a:pt x="7887970" y="586740"/>
                  <a:pt x="7418070" y="593090"/>
                </a:cubicBezTo>
                <a:cubicBezTo>
                  <a:pt x="6357620" y="607060"/>
                  <a:pt x="3257550" y="600710"/>
                  <a:pt x="2236471" y="584200"/>
                </a:cubicBezTo>
                <a:cubicBezTo>
                  <a:pt x="1808480" y="576580"/>
                  <a:pt x="1611630" y="567690"/>
                  <a:pt x="1325880" y="554990"/>
                </a:cubicBezTo>
                <a:cubicBezTo>
                  <a:pt x="1073151" y="543560"/>
                  <a:pt x="831850" y="519430"/>
                  <a:pt x="610871" y="511810"/>
                </a:cubicBezTo>
                <a:cubicBezTo>
                  <a:pt x="420370" y="505460"/>
                  <a:pt x="163830" y="593090"/>
                  <a:pt x="78740" y="506730"/>
                </a:cubicBezTo>
                <a:cubicBezTo>
                  <a:pt x="0" y="426720"/>
                  <a:pt x="81280" y="45720"/>
                  <a:pt x="81280" y="45720"/>
                </a:cubicBezTo>
              </a:path>
            </a:pathLst>
          </a:custGeom>
          <a:solidFill>
            <a:srgbClr val="AEFF61">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a:off x="3141345" y="7529513"/>
            <a:ext cx="8683943" cy="547687"/>
          </a:xfrm>
          <a:custGeom>
            <a:rect b="b" l="l" r="r" t="t"/>
            <a:pathLst>
              <a:path extrusionOk="0" h="730250" w="11578590">
                <a:moveTo>
                  <a:pt x="48260" y="228600"/>
                </a:moveTo>
                <a:cubicBezTo>
                  <a:pt x="6207760" y="233680"/>
                  <a:pt x="6443980" y="201930"/>
                  <a:pt x="6861810" y="186690"/>
                </a:cubicBezTo>
                <a:cubicBezTo>
                  <a:pt x="7315200" y="168910"/>
                  <a:pt x="7741920" y="158750"/>
                  <a:pt x="8277860" y="149860"/>
                </a:cubicBezTo>
                <a:cubicBezTo>
                  <a:pt x="8985250" y="138430"/>
                  <a:pt x="10144760" y="148590"/>
                  <a:pt x="10735310" y="134620"/>
                </a:cubicBezTo>
                <a:cubicBezTo>
                  <a:pt x="11069320" y="127000"/>
                  <a:pt x="11440160" y="0"/>
                  <a:pt x="11518900" y="104140"/>
                </a:cubicBezTo>
                <a:cubicBezTo>
                  <a:pt x="11578590" y="182880"/>
                  <a:pt x="11450320" y="476250"/>
                  <a:pt x="11377930" y="538480"/>
                </a:cubicBezTo>
                <a:cubicBezTo>
                  <a:pt x="11336020" y="575310"/>
                  <a:pt x="11292840" y="557530"/>
                  <a:pt x="11228070" y="565150"/>
                </a:cubicBezTo>
                <a:cubicBezTo>
                  <a:pt x="11111230" y="579120"/>
                  <a:pt x="10965180" y="585470"/>
                  <a:pt x="10739120" y="591820"/>
                </a:cubicBezTo>
                <a:cubicBezTo>
                  <a:pt x="10234930" y="608330"/>
                  <a:pt x="8986520" y="595630"/>
                  <a:pt x="8281670" y="607060"/>
                </a:cubicBezTo>
                <a:cubicBezTo>
                  <a:pt x="7749540" y="615950"/>
                  <a:pt x="7330440" y="626110"/>
                  <a:pt x="6880860" y="643890"/>
                </a:cubicBezTo>
                <a:cubicBezTo>
                  <a:pt x="6461760" y="659130"/>
                  <a:pt x="6216650" y="692150"/>
                  <a:pt x="5668010" y="703580"/>
                </a:cubicBezTo>
                <a:cubicBezTo>
                  <a:pt x="4508500" y="730250"/>
                  <a:pt x="819150" y="666750"/>
                  <a:pt x="250190" y="679450"/>
                </a:cubicBezTo>
                <a:cubicBezTo>
                  <a:pt x="144780" y="681990"/>
                  <a:pt x="100330" y="726440"/>
                  <a:pt x="60960" y="689610"/>
                </a:cubicBezTo>
                <a:cubicBezTo>
                  <a:pt x="0" y="632460"/>
                  <a:pt x="48260" y="228600"/>
                  <a:pt x="48260" y="228600"/>
                </a:cubicBezTo>
              </a:path>
            </a:pathLst>
          </a:custGeom>
          <a:solidFill>
            <a:srgbClr val="AEFF61">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p:nvPr/>
        </p:nvSpPr>
        <p:spPr>
          <a:xfrm>
            <a:off x="5324475" y="5917882"/>
            <a:ext cx="2105978" cy="725805"/>
          </a:xfrm>
          <a:custGeom>
            <a:rect b="b" l="l" r="r" t="t"/>
            <a:pathLst>
              <a:path extrusionOk="0" h="967740" w="2807970">
                <a:moveTo>
                  <a:pt x="580390" y="779780"/>
                </a:moveTo>
                <a:cubicBezTo>
                  <a:pt x="1289050" y="792480"/>
                  <a:pt x="1670050" y="795020"/>
                  <a:pt x="1916430" y="777240"/>
                </a:cubicBezTo>
                <a:cubicBezTo>
                  <a:pt x="2099310" y="763270"/>
                  <a:pt x="2274570" y="741680"/>
                  <a:pt x="2391410" y="715010"/>
                </a:cubicBezTo>
                <a:cubicBezTo>
                  <a:pt x="2462530" y="697230"/>
                  <a:pt x="2519680" y="693420"/>
                  <a:pt x="2559050" y="656590"/>
                </a:cubicBezTo>
                <a:cubicBezTo>
                  <a:pt x="2598420" y="619760"/>
                  <a:pt x="2623820" y="543560"/>
                  <a:pt x="2628900" y="497840"/>
                </a:cubicBezTo>
                <a:cubicBezTo>
                  <a:pt x="2632710" y="464820"/>
                  <a:pt x="2625090" y="436880"/>
                  <a:pt x="2613660" y="410210"/>
                </a:cubicBezTo>
                <a:cubicBezTo>
                  <a:pt x="2602230" y="384810"/>
                  <a:pt x="2581910" y="361950"/>
                  <a:pt x="2562860" y="341630"/>
                </a:cubicBezTo>
                <a:cubicBezTo>
                  <a:pt x="2543810" y="323850"/>
                  <a:pt x="2527300" y="311150"/>
                  <a:pt x="2501900" y="295910"/>
                </a:cubicBezTo>
                <a:cubicBezTo>
                  <a:pt x="2463800" y="273050"/>
                  <a:pt x="2407920" y="242570"/>
                  <a:pt x="2353310" y="224790"/>
                </a:cubicBezTo>
                <a:cubicBezTo>
                  <a:pt x="2291080" y="205740"/>
                  <a:pt x="2219960" y="201930"/>
                  <a:pt x="2142490" y="193040"/>
                </a:cubicBezTo>
                <a:cubicBezTo>
                  <a:pt x="2047240" y="182880"/>
                  <a:pt x="1958340" y="179070"/>
                  <a:pt x="1822450" y="173990"/>
                </a:cubicBezTo>
                <a:cubicBezTo>
                  <a:pt x="1586230" y="166370"/>
                  <a:pt x="1043940" y="158750"/>
                  <a:pt x="845820" y="170180"/>
                </a:cubicBezTo>
                <a:cubicBezTo>
                  <a:pt x="756920" y="175260"/>
                  <a:pt x="716280" y="179070"/>
                  <a:pt x="656590" y="194310"/>
                </a:cubicBezTo>
                <a:cubicBezTo>
                  <a:pt x="599440" y="208280"/>
                  <a:pt x="553720" y="222250"/>
                  <a:pt x="495300" y="255270"/>
                </a:cubicBezTo>
                <a:cubicBezTo>
                  <a:pt x="412750" y="302260"/>
                  <a:pt x="267970" y="415290"/>
                  <a:pt x="218440" y="469900"/>
                </a:cubicBezTo>
                <a:cubicBezTo>
                  <a:pt x="195580" y="496570"/>
                  <a:pt x="184150" y="513080"/>
                  <a:pt x="177800" y="537210"/>
                </a:cubicBezTo>
                <a:cubicBezTo>
                  <a:pt x="172720" y="562610"/>
                  <a:pt x="179070" y="593090"/>
                  <a:pt x="185420" y="619760"/>
                </a:cubicBezTo>
                <a:cubicBezTo>
                  <a:pt x="191770" y="645160"/>
                  <a:pt x="195580" y="671830"/>
                  <a:pt x="213360" y="690880"/>
                </a:cubicBezTo>
                <a:cubicBezTo>
                  <a:pt x="232410" y="715010"/>
                  <a:pt x="273050" y="730250"/>
                  <a:pt x="302260" y="742950"/>
                </a:cubicBezTo>
                <a:cubicBezTo>
                  <a:pt x="330200" y="755650"/>
                  <a:pt x="350520" y="762000"/>
                  <a:pt x="384810" y="769620"/>
                </a:cubicBezTo>
                <a:cubicBezTo>
                  <a:pt x="439420" y="779780"/>
                  <a:pt x="520700" y="787400"/>
                  <a:pt x="596900" y="788670"/>
                </a:cubicBezTo>
                <a:cubicBezTo>
                  <a:pt x="683260" y="788670"/>
                  <a:pt x="787400" y="765810"/>
                  <a:pt x="877570" y="767080"/>
                </a:cubicBezTo>
                <a:cubicBezTo>
                  <a:pt x="960120" y="768350"/>
                  <a:pt x="1066800" y="768350"/>
                  <a:pt x="1113790" y="792480"/>
                </a:cubicBezTo>
                <a:cubicBezTo>
                  <a:pt x="1141730" y="807720"/>
                  <a:pt x="1160780" y="829310"/>
                  <a:pt x="1165860" y="852170"/>
                </a:cubicBezTo>
                <a:cubicBezTo>
                  <a:pt x="1170940" y="873760"/>
                  <a:pt x="1160780" y="910590"/>
                  <a:pt x="1145540" y="927100"/>
                </a:cubicBezTo>
                <a:cubicBezTo>
                  <a:pt x="1130300" y="944880"/>
                  <a:pt x="1093470" y="955040"/>
                  <a:pt x="1071880" y="953770"/>
                </a:cubicBezTo>
                <a:cubicBezTo>
                  <a:pt x="1054100" y="952500"/>
                  <a:pt x="1036320" y="941070"/>
                  <a:pt x="1024890" y="928370"/>
                </a:cubicBezTo>
                <a:cubicBezTo>
                  <a:pt x="1013460" y="916940"/>
                  <a:pt x="1002030" y="899160"/>
                  <a:pt x="1002030" y="881380"/>
                </a:cubicBezTo>
                <a:cubicBezTo>
                  <a:pt x="1000760" y="859790"/>
                  <a:pt x="1012190" y="822960"/>
                  <a:pt x="1029970" y="807720"/>
                </a:cubicBezTo>
                <a:cubicBezTo>
                  <a:pt x="1046480" y="792480"/>
                  <a:pt x="1084580" y="786130"/>
                  <a:pt x="1106170" y="789940"/>
                </a:cubicBezTo>
                <a:cubicBezTo>
                  <a:pt x="1123950" y="793750"/>
                  <a:pt x="1140460" y="806450"/>
                  <a:pt x="1150620" y="819150"/>
                </a:cubicBezTo>
                <a:cubicBezTo>
                  <a:pt x="1160780" y="833120"/>
                  <a:pt x="1169670" y="852170"/>
                  <a:pt x="1168400" y="869950"/>
                </a:cubicBezTo>
                <a:cubicBezTo>
                  <a:pt x="1165860" y="891540"/>
                  <a:pt x="1149350" y="925830"/>
                  <a:pt x="1131570" y="939800"/>
                </a:cubicBezTo>
                <a:cubicBezTo>
                  <a:pt x="1118870" y="951230"/>
                  <a:pt x="1103630" y="951230"/>
                  <a:pt x="1080770" y="953770"/>
                </a:cubicBezTo>
                <a:cubicBezTo>
                  <a:pt x="1033780" y="958850"/>
                  <a:pt x="947420" y="941070"/>
                  <a:pt x="866140" y="939800"/>
                </a:cubicBezTo>
                <a:cubicBezTo>
                  <a:pt x="758190" y="939800"/>
                  <a:pt x="598170" y="967740"/>
                  <a:pt x="492760" y="960120"/>
                </a:cubicBezTo>
                <a:cubicBezTo>
                  <a:pt x="412750" y="955040"/>
                  <a:pt x="340360" y="938530"/>
                  <a:pt x="283210" y="922020"/>
                </a:cubicBezTo>
                <a:cubicBezTo>
                  <a:pt x="241300" y="909320"/>
                  <a:pt x="208280" y="895350"/>
                  <a:pt x="176530" y="877570"/>
                </a:cubicBezTo>
                <a:cubicBezTo>
                  <a:pt x="146050" y="861060"/>
                  <a:pt x="116840" y="842010"/>
                  <a:pt x="93980" y="820420"/>
                </a:cubicBezTo>
                <a:cubicBezTo>
                  <a:pt x="72390" y="800100"/>
                  <a:pt x="55880" y="775970"/>
                  <a:pt x="43180" y="750570"/>
                </a:cubicBezTo>
                <a:cubicBezTo>
                  <a:pt x="30480" y="725170"/>
                  <a:pt x="21590" y="701040"/>
                  <a:pt x="15240" y="668020"/>
                </a:cubicBezTo>
                <a:cubicBezTo>
                  <a:pt x="7620" y="623570"/>
                  <a:pt x="0" y="548640"/>
                  <a:pt x="6350" y="505460"/>
                </a:cubicBezTo>
                <a:cubicBezTo>
                  <a:pt x="11430" y="474980"/>
                  <a:pt x="22860" y="453390"/>
                  <a:pt x="35560" y="429260"/>
                </a:cubicBezTo>
                <a:cubicBezTo>
                  <a:pt x="48260" y="403860"/>
                  <a:pt x="59690" y="387350"/>
                  <a:pt x="85090" y="359410"/>
                </a:cubicBezTo>
                <a:cubicBezTo>
                  <a:pt x="138430" y="303530"/>
                  <a:pt x="281940" y="190500"/>
                  <a:pt x="364490" y="138430"/>
                </a:cubicBezTo>
                <a:cubicBezTo>
                  <a:pt x="422910" y="100330"/>
                  <a:pt x="468630" y="76200"/>
                  <a:pt x="524510" y="55880"/>
                </a:cubicBezTo>
                <a:cubicBezTo>
                  <a:pt x="580390" y="36830"/>
                  <a:pt x="638810" y="29210"/>
                  <a:pt x="698500" y="20320"/>
                </a:cubicBezTo>
                <a:cubicBezTo>
                  <a:pt x="762000" y="11430"/>
                  <a:pt x="803910" y="10160"/>
                  <a:pt x="895350" y="7620"/>
                </a:cubicBezTo>
                <a:cubicBezTo>
                  <a:pt x="1115060" y="0"/>
                  <a:pt x="1788160" y="5080"/>
                  <a:pt x="2006600" y="11430"/>
                </a:cubicBezTo>
                <a:cubicBezTo>
                  <a:pt x="2098040" y="13970"/>
                  <a:pt x="2133600" y="13970"/>
                  <a:pt x="2200910" y="21590"/>
                </a:cubicBezTo>
                <a:cubicBezTo>
                  <a:pt x="2270760" y="30480"/>
                  <a:pt x="2349500" y="39370"/>
                  <a:pt x="2416810" y="60960"/>
                </a:cubicBezTo>
                <a:cubicBezTo>
                  <a:pt x="2479040" y="81280"/>
                  <a:pt x="2546350" y="116840"/>
                  <a:pt x="2593340" y="144780"/>
                </a:cubicBezTo>
                <a:cubicBezTo>
                  <a:pt x="2626360" y="165100"/>
                  <a:pt x="2650490" y="181610"/>
                  <a:pt x="2673350" y="203200"/>
                </a:cubicBezTo>
                <a:cubicBezTo>
                  <a:pt x="2696210" y="223520"/>
                  <a:pt x="2715260" y="245110"/>
                  <a:pt x="2733040" y="269240"/>
                </a:cubicBezTo>
                <a:cubicBezTo>
                  <a:pt x="2750820" y="294640"/>
                  <a:pt x="2768600" y="317500"/>
                  <a:pt x="2778760" y="351790"/>
                </a:cubicBezTo>
                <a:cubicBezTo>
                  <a:pt x="2795270" y="398780"/>
                  <a:pt x="2807970" y="471170"/>
                  <a:pt x="2800350" y="529590"/>
                </a:cubicBezTo>
                <a:cubicBezTo>
                  <a:pt x="2792730" y="591820"/>
                  <a:pt x="2755900" y="665480"/>
                  <a:pt x="2730500" y="712470"/>
                </a:cubicBezTo>
                <a:cubicBezTo>
                  <a:pt x="2712720" y="744220"/>
                  <a:pt x="2696210" y="765810"/>
                  <a:pt x="2672080" y="786130"/>
                </a:cubicBezTo>
                <a:cubicBezTo>
                  <a:pt x="2649220" y="806450"/>
                  <a:pt x="2625090" y="820420"/>
                  <a:pt x="2590800" y="834390"/>
                </a:cubicBezTo>
                <a:cubicBezTo>
                  <a:pt x="2537460" y="855980"/>
                  <a:pt x="2461260" y="872490"/>
                  <a:pt x="2381250" y="887730"/>
                </a:cubicBezTo>
                <a:cubicBezTo>
                  <a:pt x="2273300" y="908050"/>
                  <a:pt x="2137410" y="925830"/>
                  <a:pt x="2001520" y="937260"/>
                </a:cubicBezTo>
                <a:cubicBezTo>
                  <a:pt x="1845310" y="949960"/>
                  <a:pt x="1672590" y="952500"/>
                  <a:pt x="1493520" y="955040"/>
                </a:cubicBezTo>
                <a:cubicBezTo>
                  <a:pt x="1292860" y="957580"/>
                  <a:pt x="1031240" y="955040"/>
                  <a:pt x="854710" y="947420"/>
                </a:cubicBezTo>
                <a:cubicBezTo>
                  <a:pt x="730250" y="942340"/>
                  <a:pt x="582930" y="946150"/>
                  <a:pt x="537210" y="924560"/>
                </a:cubicBezTo>
                <a:cubicBezTo>
                  <a:pt x="520700" y="918210"/>
                  <a:pt x="516890" y="910590"/>
                  <a:pt x="510540" y="897890"/>
                </a:cubicBezTo>
                <a:cubicBezTo>
                  <a:pt x="502920" y="883920"/>
                  <a:pt x="496570" y="861060"/>
                  <a:pt x="499110" y="844550"/>
                </a:cubicBezTo>
                <a:cubicBezTo>
                  <a:pt x="502920" y="826770"/>
                  <a:pt x="514350" y="806450"/>
                  <a:pt x="528320" y="796290"/>
                </a:cubicBezTo>
                <a:cubicBezTo>
                  <a:pt x="541020" y="784860"/>
                  <a:pt x="580390" y="779780"/>
                  <a:pt x="580390" y="779780"/>
                </a:cubicBezTo>
              </a:path>
            </a:pathLst>
          </a:custGeom>
          <a:solidFill>
            <a:srgbClr val="E71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7"/>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3">
              <a:alphaModFix/>
            </a:blip>
            <a:stretch>
              <a:fillRect b="0" l="0" r="0" t="0"/>
            </a:stretch>
          </a:blipFill>
          <a:ln>
            <a:noFill/>
          </a:ln>
        </p:spPr>
      </p:sp>
      <p:sp>
        <p:nvSpPr>
          <p:cNvPr id="219" name="Google Shape;219;p17"/>
          <p:cNvSpPr/>
          <p:nvPr/>
        </p:nvSpPr>
        <p:spPr>
          <a:xfrm>
            <a:off x="0" y="0"/>
            <a:ext cx="18804510" cy="2861494"/>
          </a:xfrm>
          <a:prstGeom prst="rect">
            <a:avLst/>
          </a:prstGeom>
          <a:solidFill>
            <a:srgbClr val="6BA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221" name="Google Shape;221;p17"/>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16000"/>
            </a:blip>
            <a:stretch>
              <a:fillRect b="0" l="0" r="0" t="0"/>
            </a:stretch>
          </a:blipFill>
          <a:ln>
            <a:noFill/>
          </a:ln>
        </p:spPr>
      </p:sp>
      <p:sp>
        <p:nvSpPr>
          <p:cNvPr id="222" name="Google Shape;222;p17"/>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6">
              <a:alphaModFix amt="16000"/>
            </a:blip>
            <a:stretch>
              <a:fillRect b="0" l="0" r="0" t="0"/>
            </a:stretch>
          </a:blipFill>
          <a:ln>
            <a:noFill/>
          </a:ln>
        </p:spPr>
      </p:sp>
      <p:sp>
        <p:nvSpPr>
          <p:cNvPr id="223" name="Google Shape;223;p17"/>
          <p:cNvSpPr/>
          <p:nvPr/>
        </p:nvSpPr>
        <p:spPr>
          <a:xfrm>
            <a:off x="3856998" y="3917280"/>
            <a:ext cx="10574004" cy="5951654"/>
          </a:xfrm>
          <a:custGeom>
            <a:rect b="b" l="l" r="r" t="t"/>
            <a:pathLst>
              <a:path extrusionOk="0" h="5951654" w="10574004">
                <a:moveTo>
                  <a:pt x="0" y="0"/>
                </a:moveTo>
                <a:lnTo>
                  <a:pt x="10574004" y="0"/>
                </a:lnTo>
                <a:lnTo>
                  <a:pt x="10574004" y="5951654"/>
                </a:lnTo>
                <a:lnTo>
                  <a:pt x="0" y="5951654"/>
                </a:lnTo>
                <a:lnTo>
                  <a:pt x="0" y="0"/>
                </a:lnTo>
                <a:close/>
              </a:path>
            </a:pathLst>
          </a:custGeom>
          <a:blipFill rotWithShape="1">
            <a:blip r:embed="rId7">
              <a:alphaModFix/>
            </a:blip>
            <a:stretch>
              <a:fillRect b="0" l="0" r="0" t="0"/>
            </a:stretch>
          </a:blipFill>
          <a:ln cap="sq" cmpd="sng" w="38100">
            <a:solidFill>
              <a:srgbClr val="000000"/>
            </a:solidFill>
            <a:prstDash val="solid"/>
            <a:miter lim="8000"/>
            <a:headEnd len="sm" w="sm" type="none"/>
            <a:tailEnd len="sm" w="sm" type="none"/>
          </a:ln>
        </p:spPr>
      </p:sp>
      <p:sp>
        <p:nvSpPr>
          <p:cNvPr id="224" name="Google Shape;224;p17"/>
          <p:cNvSpPr txBox="1"/>
          <p:nvPr/>
        </p:nvSpPr>
        <p:spPr>
          <a:xfrm>
            <a:off x="1028700" y="1166700"/>
            <a:ext cx="16633824" cy="911858"/>
          </a:xfrm>
          <a:prstGeom prst="rect">
            <a:avLst/>
          </a:prstGeom>
          <a:noFill/>
          <a:ln>
            <a:noFill/>
          </a:ln>
        </p:spPr>
        <p:txBody>
          <a:bodyPr anchorCtr="0" anchor="t" bIns="0" lIns="0" spcFirstLastPara="1" rIns="0" wrap="square" tIns="0">
            <a:spAutoFit/>
          </a:bodyPr>
          <a:lstStyle/>
          <a:p>
            <a:pPr indent="0" lvl="0" marL="0" marR="0" rtl="0" algn="l">
              <a:lnSpc>
                <a:spcPct val="111993"/>
              </a:lnSpc>
              <a:spcBef>
                <a:spcPts val="0"/>
              </a:spcBef>
              <a:spcAft>
                <a:spcPts val="0"/>
              </a:spcAft>
              <a:buNone/>
            </a:pPr>
            <a:r>
              <a:rPr b="1" i="0" lang="en-US" sz="6312" u="none" cap="none" strike="noStrike">
                <a:solidFill>
                  <a:srgbClr val="FFFFFF"/>
                </a:solidFill>
                <a:latin typeface="Montserrat Black"/>
                <a:ea typeface="Montserrat Black"/>
                <a:cs typeface="Montserrat Black"/>
                <a:sym typeface="Montserrat Black"/>
              </a:rPr>
              <a:t>UNSUPERVISED PRETRAINING </a:t>
            </a:r>
            <a:endParaRPr/>
          </a:p>
        </p:txBody>
      </p:sp>
      <p:sp>
        <p:nvSpPr>
          <p:cNvPr id="225" name="Google Shape;225;p17"/>
          <p:cNvSpPr txBox="1"/>
          <p:nvPr/>
        </p:nvSpPr>
        <p:spPr>
          <a:xfrm>
            <a:off x="3063091" y="2649927"/>
            <a:ext cx="12565042" cy="1155070"/>
          </a:xfrm>
          <a:prstGeom prst="rect">
            <a:avLst/>
          </a:prstGeom>
          <a:noFill/>
          <a:ln>
            <a:noFill/>
          </a:ln>
        </p:spPr>
        <p:txBody>
          <a:bodyPr anchorCtr="0" anchor="t" bIns="0" lIns="0" spcFirstLastPara="1" rIns="0" wrap="square" tIns="0">
            <a:spAutoFit/>
          </a:bodyPr>
          <a:lstStyle/>
          <a:p>
            <a:pPr indent="0" lvl="0" marL="0" marR="0" rtl="0" algn="ctr">
              <a:lnSpc>
                <a:spcPct val="181014"/>
              </a:lnSpc>
              <a:spcBef>
                <a:spcPts val="0"/>
              </a:spcBef>
              <a:spcAft>
                <a:spcPts val="0"/>
              </a:spcAft>
              <a:buNone/>
            </a:pPr>
            <a:r>
              <a:rPr b="1" i="0" lang="en-US" sz="5499" u="none" cap="none" strike="noStrike">
                <a:solidFill>
                  <a:srgbClr val="004AAD"/>
                </a:solidFill>
                <a:latin typeface="Montserrat"/>
                <a:ea typeface="Montserrat"/>
                <a:cs typeface="Montserrat"/>
                <a:sym typeface="Montserrat"/>
              </a:rPr>
              <a:t>“Predict what comes next” wins!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231" name="Google Shape;231;p18"/>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232" name="Google Shape;232;p18"/>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233" name="Google Shape;233;p18"/>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61000"/>
            </a:blip>
            <a:stretch>
              <a:fillRect b="0" l="0" r="0" t="0"/>
            </a:stretch>
          </a:blipFill>
          <a:ln>
            <a:noFill/>
          </a:ln>
        </p:spPr>
      </p:sp>
      <p:sp>
        <p:nvSpPr>
          <p:cNvPr id="234" name="Google Shape;234;p18"/>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61000"/>
            </a:blip>
            <a:stretch>
              <a:fillRect b="0" l="0" r="0" t="0"/>
            </a:stretch>
          </a:blipFill>
          <a:ln>
            <a:noFill/>
          </a:ln>
        </p:spPr>
      </p:sp>
      <p:sp>
        <p:nvSpPr>
          <p:cNvPr id="235" name="Google Shape;235;p18"/>
          <p:cNvSpPr txBox="1"/>
          <p:nvPr/>
        </p:nvSpPr>
        <p:spPr>
          <a:xfrm>
            <a:off x="1378991" y="4075342"/>
            <a:ext cx="15530019" cy="1107615"/>
          </a:xfrm>
          <a:prstGeom prst="rect">
            <a:avLst/>
          </a:prstGeom>
          <a:noFill/>
          <a:ln>
            <a:noFill/>
          </a:ln>
        </p:spPr>
        <p:txBody>
          <a:bodyPr anchorCtr="0" anchor="t" bIns="0" lIns="0" spcFirstLastPara="1" rIns="0" wrap="square" tIns="0">
            <a:spAutoFit/>
          </a:bodyPr>
          <a:lstStyle/>
          <a:p>
            <a:pPr indent="0" lvl="0" marL="0" marR="0" rtl="0" algn="ctr">
              <a:lnSpc>
                <a:spcPct val="111999"/>
              </a:lnSpc>
              <a:spcBef>
                <a:spcPts val="0"/>
              </a:spcBef>
              <a:spcAft>
                <a:spcPts val="0"/>
              </a:spcAft>
              <a:buNone/>
            </a:pPr>
            <a:r>
              <a:rPr b="0" i="0" lang="en-US" sz="7767" u="none" cap="none" strike="noStrike">
                <a:solidFill>
                  <a:srgbClr val="6BAFC7"/>
                </a:solidFill>
                <a:latin typeface="Montserrat"/>
                <a:ea typeface="Montserrat"/>
                <a:cs typeface="Montserrat"/>
                <a:sym typeface="Montserrat"/>
              </a:rPr>
              <a:t>Recall...GPT-style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9"/>
          <p:cNvSpPr/>
          <p:nvPr/>
        </p:nvSpPr>
        <p:spPr>
          <a:xfrm>
            <a:off x="0" y="0"/>
            <a:ext cx="18804510" cy="2861494"/>
          </a:xfrm>
          <a:prstGeom prst="rect">
            <a:avLst/>
          </a:prstGeom>
          <a:solidFill>
            <a:srgbClr val="6BA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3">
              <a:alphaModFix/>
            </a:blip>
            <a:stretch>
              <a:fillRect b="0" l="0" r="0" t="0"/>
            </a:stretch>
          </a:blipFill>
          <a:ln>
            <a:noFill/>
          </a:ln>
        </p:spPr>
      </p:sp>
      <p:sp>
        <p:nvSpPr>
          <p:cNvPr id="246" name="Google Shape;246;p19"/>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4">
              <a:alphaModFix amt="16000"/>
            </a:blip>
            <a:stretch>
              <a:fillRect b="0" l="0" r="0" t="0"/>
            </a:stretch>
          </a:blipFill>
          <a:ln>
            <a:noFill/>
          </a:ln>
        </p:spPr>
      </p:sp>
      <p:sp>
        <p:nvSpPr>
          <p:cNvPr id="247" name="Google Shape;247;p19"/>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16000"/>
            </a:blip>
            <a:stretch>
              <a:fillRect b="0" l="0" r="0" t="0"/>
            </a:stretch>
          </a:blipFill>
          <a:ln>
            <a:noFill/>
          </a:ln>
        </p:spPr>
      </p:sp>
      <p:sp>
        <p:nvSpPr>
          <p:cNvPr id="248" name="Google Shape;248;p19"/>
          <p:cNvSpPr txBox="1"/>
          <p:nvPr/>
        </p:nvSpPr>
        <p:spPr>
          <a:xfrm>
            <a:off x="1028700" y="951398"/>
            <a:ext cx="16633824" cy="1280663"/>
          </a:xfrm>
          <a:prstGeom prst="rect">
            <a:avLst/>
          </a:prstGeom>
          <a:noFill/>
          <a:ln>
            <a:noFill/>
          </a:ln>
        </p:spPr>
        <p:txBody>
          <a:bodyPr anchorCtr="0" anchor="t" bIns="0" lIns="0" spcFirstLastPara="1" rIns="0" wrap="square" tIns="0">
            <a:spAutoFit/>
          </a:bodyPr>
          <a:lstStyle/>
          <a:p>
            <a:pPr indent="0" lvl="0" marL="0" marR="0" rtl="0" algn="l">
              <a:lnSpc>
                <a:spcPct val="112007"/>
              </a:lnSpc>
              <a:spcBef>
                <a:spcPts val="0"/>
              </a:spcBef>
              <a:spcAft>
                <a:spcPts val="0"/>
              </a:spcAft>
              <a:buNone/>
            </a:pPr>
            <a:r>
              <a:rPr b="1" i="0" lang="en-US" sz="8911" u="none" cap="none" strike="noStrike">
                <a:solidFill>
                  <a:srgbClr val="FFFFFF"/>
                </a:solidFill>
                <a:latin typeface="Montserrat Black"/>
                <a:ea typeface="Montserrat Black"/>
                <a:cs typeface="Montserrat Black"/>
                <a:sym typeface="Montserrat Black"/>
              </a:rPr>
              <a:t>DECODER = GPT</a:t>
            </a:r>
            <a:endParaRPr/>
          </a:p>
        </p:txBody>
      </p:sp>
      <p:sp>
        <p:nvSpPr>
          <p:cNvPr id="249" name="Google Shape;249;p19"/>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6">
              <a:alphaModFix/>
            </a:blip>
            <a:stretch>
              <a:fillRect b="0" l="0" r="0" t="0"/>
            </a:stretch>
          </a:blipFill>
          <a:ln>
            <a:noFill/>
          </a:ln>
        </p:spPr>
      </p:sp>
      <p:sp>
        <p:nvSpPr>
          <p:cNvPr id="250" name="Google Shape;250;p19"/>
          <p:cNvSpPr txBox="1"/>
          <p:nvPr/>
        </p:nvSpPr>
        <p:spPr>
          <a:xfrm>
            <a:off x="654568" y="3169547"/>
            <a:ext cx="8081757" cy="5539105"/>
          </a:xfrm>
          <a:prstGeom prst="rect">
            <a:avLst/>
          </a:prstGeom>
          <a:noFill/>
          <a:ln>
            <a:noFill/>
          </a:ln>
        </p:spPr>
        <p:txBody>
          <a:bodyPr anchorCtr="0" anchor="t" bIns="0" lIns="0" spcFirstLastPara="1" rIns="0" wrap="square" tIns="0">
            <a:spAutoFit/>
          </a:bodyPr>
          <a:lstStyle/>
          <a:p>
            <a:pPr indent="-377823" lvl="1" marL="755649" marR="0" rtl="0" algn="l">
              <a:lnSpc>
                <a:spcPct val="181023"/>
              </a:lnSpc>
              <a:spcBef>
                <a:spcPts val="0"/>
              </a:spcBef>
              <a:spcAft>
                <a:spcPts val="0"/>
              </a:spcAft>
              <a:buClr>
                <a:srgbClr val="000000"/>
              </a:buClr>
              <a:buSzPts val="3499"/>
              <a:buFont typeface="Arial"/>
              <a:buChar char="•"/>
            </a:pPr>
            <a:r>
              <a:rPr b="1" i="0" lang="en-US" sz="3499" u="none" cap="none" strike="noStrike">
                <a:solidFill>
                  <a:srgbClr val="000000"/>
                </a:solidFill>
                <a:latin typeface="Montserrat"/>
                <a:ea typeface="Montserrat"/>
                <a:cs typeface="Montserrat"/>
                <a:sym typeface="Montserrat"/>
              </a:rPr>
              <a:t>Transformer</a:t>
            </a:r>
            <a:r>
              <a:rPr b="0" i="0" lang="en-US" sz="3499" u="none" cap="none" strike="noStrike">
                <a:solidFill>
                  <a:srgbClr val="000000"/>
                </a:solidFill>
                <a:latin typeface="Montserrat"/>
                <a:ea typeface="Montserrat"/>
                <a:cs typeface="Montserrat"/>
                <a:sym typeface="Montserrat"/>
              </a:rPr>
              <a:t> </a:t>
            </a:r>
            <a:r>
              <a:rPr b="1" i="0" lang="en-US" sz="3499" u="none" cap="none" strike="noStrike">
                <a:solidFill>
                  <a:srgbClr val="000000"/>
                </a:solidFill>
                <a:latin typeface="Montserrat"/>
                <a:ea typeface="Montserrat"/>
                <a:cs typeface="Montserrat"/>
                <a:sym typeface="Montserrat"/>
              </a:rPr>
              <a:t>Type</a:t>
            </a:r>
            <a:endParaRPr/>
          </a:p>
          <a:p>
            <a:pPr indent="-503765" lvl="2" marL="1511298" marR="0" rtl="0" algn="l">
              <a:lnSpc>
                <a:spcPct val="181023"/>
              </a:lnSpc>
              <a:spcBef>
                <a:spcPts val="0"/>
              </a:spcBef>
              <a:spcAft>
                <a:spcPts val="0"/>
              </a:spcAft>
              <a:buClr>
                <a:srgbClr val="000000"/>
              </a:buClr>
              <a:buSzPts val="3499"/>
              <a:buFont typeface="Arial"/>
              <a:buChar char="⚬"/>
            </a:pPr>
            <a:r>
              <a:rPr b="0" i="0" lang="en-US" sz="3499" u="none" cap="none" strike="noStrike">
                <a:solidFill>
                  <a:srgbClr val="000000"/>
                </a:solidFill>
                <a:latin typeface="Montserrat"/>
                <a:ea typeface="Montserrat"/>
                <a:cs typeface="Montserrat"/>
                <a:sym typeface="Montserrat"/>
              </a:rPr>
              <a:t>Auto-regressive</a:t>
            </a:r>
            <a:endParaRPr/>
          </a:p>
          <a:p>
            <a:pPr indent="-377823" lvl="1" marL="755649" marR="0" rtl="0" algn="l">
              <a:lnSpc>
                <a:spcPct val="181023"/>
              </a:lnSpc>
              <a:spcBef>
                <a:spcPts val="0"/>
              </a:spcBef>
              <a:spcAft>
                <a:spcPts val="0"/>
              </a:spcAft>
              <a:buClr>
                <a:srgbClr val="000000"/>
              </a:buClr>
              <a:buSzPts val="3499"/>
              <a:buFont typeface="Arial"/>
              <a:buChar char="•"/>
            </a:pPr>
            <a:r>
              <a:rPr b="1" i="0" lang="en-US" sz="3499" u="none" cap="none" strike="noStrike">
                <a:solidFill>
                  <a:srgbClr val="000000"/>
                </a:solidFill>
                <a:latin typeface="Montserrat"/>
                <a:ea typeface="Montserrat"/>
                <a:cs typeface="Montserrat"/>
                <a:sym typeface="Montserrat"/>
              </a:rPr>
              <a:t>Model</a:t>
            </a:r>
            <a:r>
              <a:rPr b="0" i="0" lang="en-US" sz="3499" u="none" cap="none" strike="noStrike">
                <a:solidFill>
                  <a:srgbClr val="000000"/>
                </a:solidFill>
                <a:latin typeface="Montserrat"/>
                <a:ea typeface="Montserrat"/>
                <a:cs typeface="Montserrat"/>
                <a:sym typeface="Montserrat"/>
              </a:rPr>
              <a:t>-like</a:t>
            </a:r>
            <a:endParaRPr/>
          </a:p>
          <a:p>
            <a:pPr indent="-503765" lvl="2" marL="1511298" marR="0" rtl="0" algn="l">
              <a:lnSpc>
                <a:spcPct val="181023"/>
              </a:lnSpc>
              <a:spcBef>
                <a:spcPts val="0"/>
              </a:spcBef>
              <a:spcAft>
                <a:spcPts val="0"/>
              </a:spcAft>
              <a:buClr>
                <a:srgbClr val="000000"/>
              </a:buClr>
              <a:buSzPts val="3499"/>
              <a:buFont typeface="Arial"/>
              <a:buChar char="⚬"/>
            </a:pPr>
            <a:r>
              <a:rPr b="0" i="0" lang="en-US" sz="3499" u="none" cap="none" strike="noStrike">
                <a:solidFill>
                  <a:srgbClr val="000000"/>
                </a:solidFill>
                <a:latin typeface="Montserrat"/>
                <a:ea typeface="Montserrat"/>
                <a:cs typeface="Montserrat"/>
                <a:sym typeface="Montserrat"/>
              </a:rPr>
              <a:t>GPT-like</a:t>
            </a:r>
            <a:endParaRPr/>
          </a:p>
          <a:p>
            <a:pPr indent="-377823" lvl="1" marL="755649" marR="0" rtl="0" algn="l">
              <a:lnSpc>
                <a:spcPct val="181023"/>
              </a:lnSpc>
              <a:spcBef>
                <a:spcPts val="0"/>
              </a:spcBef>
              <a:spcAft>
                <a:spcPts val="0"/>
              </a:spcAft>
              <a:buClr>
                <a:srgbClr val="000000"/>
              </a:buClr>
              <a:buSzPts val="3499"/>
              <a:buFont typeface="Arial"/>
              <a:buChar char="•"/>
            </a:pPr>
            <a:r>
              <a:rPr b="1" i="0" lang="en-US" sz="3499" u="none" cap="none" strike="noStrike">
                <a:solidFill>
                  <a:srgbClr val="000000"/>
                </a:solidFill>
                <a:latin typeface="Montserrat"/>
                <a:ea typeface="Montserrat"/>
                <a:cs typeface="Montserrat"/>
                <a:sym typeface="Montserrat"/>
              </a:rPr>
              <a:t>Focus</a:t>
            </a:r>
            <a:endParaRPr/>
          </a:p>
          <a:p>
            <a:pPr indent="-503765" lvl="2" marL="1511298" marR="0" rtl="0" algn="l">
              <a:lnSpc>
                <a:spcPct val="181023"/>
              </a:lnSpc>
              <a:spcBef>
                <a:spcPts val="0"/>
              </a:spcBef>
              <a:spcAft>
                <a:spcPts val="0"/>
              </a:spcAft>
              <a:buClr>
                <a:srgbClr val="000000"/>
              </a:buClr>
              <a:buSzPts val="3499"/>
              <a:buFont typeface="Arial"/>
              <a:buChar char="⚬"/>
            </a:pPr>
            <a:r>
              <a:rPr b="0" i="0" lang="en-US" sz="3499" u="none" cap="none" strike="noStrike">
                <a:solidFill>
                  <a:srgbClr val="000000"/>
                </a:solidFill>
                <a:latin typeface="Montserrat"/>
                <a:ea typeface="Montserrat"/>
                <a:cs typeface="Montserrat"/>
                <a:sym typeface="Montserrat"/>
              </a:rPr>
              <a:t>Generative tasks</a:t>
            </a:r>
            <a:endParaRPr/>
          </a:p>
          <a:p>
            <a:pPr indent="-503765" lvl="2" marL="1511298" marR="0" rtl="0" algn="l">
              <a:lnSpc>
                <a:spcPct val="181023"/>
              </a:lnSpc>
              <a:spcBef>
                <a:spcPts val="0"/>
              </a:spcBef>
              <a:spcAft>
                <a:spcPts val="0"/>
              </a:spcAft>
              <a:buClr>
                <a:srgbClr val="000000"/>
              </a:buClr>
              <a:buSzPts val="3499"/>
              <a:buFont typeface="Arial"/>
              <a:buChar char="⚬"/>
            </a:pPr>
            <a:r>
              <a:rPr b="0" i="0" lang="en-US" sz="3499" u="none" cap="none" strike="noStrike">
                <a:solidFill>
                  <a:srgbClr val="000000"/>
                </a:solidFill>
                <a:latin typeface="Montserrat"/>
                <a:ea typeface="Montserrat"/>
                <a:cs typeface="Montserrat"/>
                <a:sym typeface="Montserrat"/>
              </a:rPr>
              <a:t>e.g., chat bot</a:t>
            </a:r>
            <a:endParaRPr/>
          </a:p>
        </p:txBody>
      </p:sp>
      <p:sp>
        <p:nvSpPr>
          <p:cNvPr id="251" name="Google Shape;251;p19"/>
          <p:cNvSpPr/>
          <p:nvPr/>
        </p:nvSpPr>
        <p:spPr>
          <a:xfrm>
            <a:off x="6465118" y="3607898"/>
            <a:ext cx="10794182" cy="5449291"/>
          </a:xfrm>
          <a:custGeom>
            <a:rect b="b" l="l" r="r" t="t"/>
            <a:pathLst>
              <a:path extrusionOk="0" h="5449291" w="10794182">
                <a:moveTo>
                  <a:pt x="0" y="0"/>
                </a:moveTo>
                <a:lnTo>
                  <a:pt x="10794182" y="0"/>
                </a:lnTo>
                <a:lnTo>
                  <a:pt x="10794182" y="5449291"/>
                </a:lnTo>
                <a:lnTo>
                  <a:pt x="0" y="5449291"/>
                </a:lnTo>
                <a:lnTo>
                  <a:pt x="0" y="0"/>
                </a:lnTo>
                <a:close/>
              </a:path>
            </a:pathLst>
          </a:custGeom>
          <a:blipFill rotWithShape="1">
            <a:blip r:embed="rId7">
              <a:alphaModFix/>
            </a:blip>
            <a:stretch>
              <a:fillRect b="0" l="0" r="0" t="-467"/>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257" name="Google Shape;257;p20"/>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258" name="Google Shape;258;p20"/>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259" name="Google Shape;259;p20"/>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61000"/>
            </a:blip>
            <a:stretch>
              <a:fillRect b="0" l="0" r="0" t="0"/>
            </a:stretch>
          </a:blipFill>
          <a:ln>
            <a:noFill/>
          </a:ln>
        </p:spPr>
      </p:sp>
      <p:sp>
        <p:nvSpPr>
          <p:cNvPr id="260" name="Google Shape;260;p20"/>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61000"/>
            </a:blip>
            <a:stretch>
              <a:fillRect b="0" l="0" r="0" t="0"/>
            </a:stretch>
          </a:blipFill>
          <a:ln>
            <a:noFill/>
          </a:ln>
        </p:spPr>
      </p:sp>
      <p:sp>
        <p:nvSpPr>
          <p:cNvPr id="261" name="Google Shape;261;p20"/>
          <p:cNvSpPr txBox="1"/>
          <p:nvPr/>
        </p:nvSpPr>
        <p:spPr>
          <a:xfrm>
            <a:off x="1378991" y="4075342"/>
            <a:ext cx="15530019" cy="1107615"/>
          </a:xfrm>
          <a:prstGeom prst="rect">
            <a:avLst/>
          </a:prstGeom>
          <a:noFill/>
          <a:ln>
            <a:noFill/>
          </a:ln>
        </p:spPr>
        <p:txBody>
          <a:bodyPr anchorCtr="0" anchor="t" bIns="0" lIns="0" spcFirstLastPara="1" rIns="0" wrap="square" tIns="0">
            <a:spAutoFit/>
          </a:bodyPr>
          <a:lstStyle/>
          <a:p>
            <a:pPr indent="0" lvl="0" marL="0" marR="0" rtl="0" algn="ctr">
              <a:lnSpc>
                <a:spcPct val="111999"/>
              </a:lnSpc>
              <a:spcBef>
                <a:spcPts val="0"/>
              </a:spcBef>
              <a:spcAft>
                <a:spcPts val="0"/>
              </a:spcAft>
              <a:buNone/>
            </a:pPr>
            <a:r>
              <a:rPr b="0" i="0" lang="en-US" sz="7767" u="none" cap="none" strike="noStrike">
                <a:solidFill>
                  <a:srgbClr val="6BAFC7"/>
                </a:solidFill>
                <a:latin typeface="Montserrat"/>
                <a:ea typeface="Montserrat"/>
                <a:cs typeface="Montserrat"/>
                <a:sym typeface="Montserrat"/>
              </a:rPr>
              <a:t>Recall...GPT-style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1"/>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3">
              <a:alphaModFix/>
            </a:blip>
            <a:stretch>
              <a:fillRect b="0" l="0" r="0" t="0"/>
            </a:stretch>
          </a:blipFill>
          <a:ln>
            <a:noFill/>
          </a:ln>
        </p:spPr>
      </p:sp>
      <p:sp>
        <p:nvSpPr>
          <p:cNvPr id="271" name="Google Shape;271;p21"/>
          <p:cNvSpPr/>
          <p:nvPr/>
        </p:nvSpPr>
        <p:spPr>
          <a:xfrm>
            <a:off x="0" y="0"/>
            <a:ext cx="18804510" cy="2861494"/>
          </a:xfrm>
          <a:prstGeom prst="rect">
            <a:avLst/>
          </a:prstGeom>
          <a:solidFill>
            <a:srgbClr val="6BA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273" name="Google Shape;273;p21"/>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16000"/>
            </a:blip>
            <a:stretch>
              <a:fillRect b="0" l="0" r="0" t="0"/>
            </a:stretch>
          </a:blipFill>
          <a:ln>
            <a:noFill/>
          </a:ln>
        </p:spPr>
      </p:sp>
      <p:sp>
        <p:nvSpPr>
          <p:cNvPr id="274" name="Google Shape;274;p21"/>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6">
              <a:alphaModFix amt="16000"/>
            </a:blip>
            <a:stretch>
              <a:fillRect b="0" l="0" r="0" t="0"/>
            </a:stretch>
          </a:blipFill>
          <a:ln>
            <a:noFill/>
          </a:ln>
        </p:spPr>
      </p:sp>
      <p:sp>
        <p:nvSpPr>
          <p:cNvPr id="275" name="Google Shape;275;p21"/>
          <p:cNvSpPr txBox="1"/>
          <p:nvPr/>
        </p:nvSpPr>
        <p:spPr>
          <a:xfrm>
            <a:off x="1028700" y="1166700"/>
            <a:ext cx="16633824" cy="911858"/>
          </a:xfrm>
          <a:prstGeom prst="rect">
            <a:avLst/>
          </a:prstGeom>
          <a:noFill/>
          <a:ln>
            <a:noFill/>
          </a:ln>
        </p:spPr>
        <p:txBody>
          <a:bodyPr anchorCtr="0" anchor="t" bIns="0" lIns="0" spcFirstLastPara="1" rIns="0" wrap="square" tIns="0">
            <a:spAutoFit/>
          </a:bodyPr>
          <a:lstStyle/>
          <a:p>
            <a:pPr indent="0" lvl="0" marL="0" marR="0" rtl="0" algn="l">
              <a:lnSpc>
                <a:spcPct val="111993"/>
              </a:lnSpc>
              <a:spcBef>
                <a:spcPts val="0"/>
              </a:spcBef>
              <a:spcAft>
                <a:spcPts val="0"/>
              </a:spcAft>
              <a:buNone/>
            </a:pPr>
            <a:r>
              <a:rPr b="1" i="0" lang="en-US" sz="6312" u="none" cap="none" strike="noStrike">
                <a:solidFill>
                  <a:srgbClr val="FFFFFF"/>
                </a:solidFill>
                <a:latin typeface="Montserrat Black"/>
                <a:ea typeface="Montserrat Black"/>
                <a:cs typeface="Montserrat Black"/>
                <a:sym typeface="Montserrat Black"/>
              </a:rPr>
              <a:t>UNIVERSAL LM FT FOR TEXT CLASS</a:t>
            </a:r>
            <a:endParaRPr/>
          </a:p>
        </p:txBody>
      </p:sp>
      <p:sp>
        <p:nvSpPr>
          <p:cNvPr id="276" name="Google Shape;276;p21"/>
          <p:cNvSpPr txBox="1"/>
          <p:nvPr/>
        </p:nvSpPr>
        <p:spPr>
          <a:xfrm>
            <a:off x="654568" y="3222396"/>
            <a:ext cx="7901600" cy="6707125"/>
          </a:xfrm>
          <a:prstGeom prst="rect">
            <a:avLst/>
          </a:prstGeom>
          <a:noFill/>
          <a:ln>
            <a:noFill/>
          </a:ln>
        </p:spPr>
        <p:txBody>
          <a:bodyPr anchorCtr="0" anchor="t" bIns="0" lIns="0" spcFirstLastPara="1" rIns="0" wrap="square" tIns="0">
            <a:spAutoFit/>
          </a:bodyPr>
          <a:lstStyle/>
          <a:p>
            <a:pPr indent="0" lvl="0" marL="0" marR="0" rtl="0" algn="l">
              <a:lnSpc>
                <a:spcPct val="181024"/>
              </a:lnSpc>
              <a:spcBef>
                <a:spcPts val="0"/>
              </a:spcBef>
              <a:spcAft>
                <a:spcPts val="0"/>
              </a:spcAft>
              <a:buNone/>
            </a:pPr>
            <a:r>
              <a:rPr b="1" i="0" lang="en-US" sz="3299" u="none" cap="none" strike="noStrike">
                <a:solidFill>
                  <a:srgbClr val="000000"/>
                </a:solidFill>
                <a:latin typeface="Montserrat"/>
                <a:ea typeface="Montserrat"/>
                <a:cs typeface="Montserrat"/>
                <a:sym typeface="Montserrat"/>
              </a:rPr>
              <a:t>ULMFiT</a:t>
            </a:r>
            <a:endParaRPr/>
          </a:p>
          <a:p>
            <a:pPr indent="0" lvl="0" marL="0" marR="0" rtl="0" algn="l">
              <a:lnSpc>
                <a:spcPct val="181024"/>
              </a:lnSpc>
              <a:spcBef>
                <a:spcPts val="0"/>
              </a:spcBef>
              <a:spcAft>
                <a:spcPts val="0"/>
              </a:spcAft>
              <a:buNone/>
            </a:pPr>
            <a:r>
              <a:t/>
            </a:r>
            <a:endParaRPr b="1" i="0" sz="3299" u="none" cap="none" strike="noStrike">
              <a:solidFill>
                <a:srgbClr val="000000"/>
              </a:solidFill>
              <a:latin typeface="Montserrat"/>
              <a:ea typeface="Montserrat"/>
              <a:cs typeface="Montserrat"/>
              <a:sym typeface="Montserrat"/>
            </a:endParaRPr>
          </a:p>
          <a:p>
            <a:pPr indent="-356234" lvl="1" marL="712468" marR="0" rtl="0" algn="l">
              <a:lnSpc>
                <a:spcPct val="181024"/>
              </a:lnSpc>
              <a:spcBef>
                <a:spcPts val="0"/>
              </a:spcBef>
              <a:spcAft>
                <a:spcPts val="0"/>
              </a:spcAft>
              <a:buClr>
                <a:srgbClr val="000000"/>
              </a:buClr>
              <a:buSzPts val="3299"/>
              <a:buFont typeface="Arial"/>
              <a:buChar char="•"/>
            </a:pPr>
            <a:r>
              <a:rPr b="1" i="0" lang="en-US" sz="3299" u="none" cap="none" strike="noStrike">
                <a:solidFill>
                  <a:srgbClr val="000000"/>
                </a:solidFill>
                <a:latin typeface="Montserrat"/>
                <a:ea typeface="Montserrat"/>
                <a:cs typeface="Montserrat"/>
                <a:sym typeface="Montserrat"/>
              </a:rPr>
              <a:t>Transfer learning</a:t>
            </a:r>
            <a:r>
              <a:rPr b="0" i="0" lang="en-US" sz="3299" u="none" cap="none" strike="noStrike">
                <a:solidFill>
                  <a:srgbClr val="000000"/>
                </a:solidFill>
                <a:latin typeface="Montserrat"/>
                <a:ea typeface="Montserrat"/>
                <a:cs typeface="Montserrat"/>
                <a:sym typeface="Montserrat"/>
              </a:rPr>
              <a:t> applied to NLP</a:t>
            </a:r>
            <a:endParaRPr/>
          </a:p>
          <a:p>
            <a:pPr indent="0" lvl="0" marL="0" marR="0" rtl="0" algn="l">
              <a:lnSpc>
                <a:spcPct val="181024"/>
              </a:lnSpc>
              <a:spcBef>
                <a:spcPts val="0"/>
              </a:spcBef>
              <a:spcAft>
                <a:spcPts val="0"/>
              </a:spcAft>
              <a:buNone/>
            </a:pPr>
            <a:r>
              <a:t/>
            </a:r>
            <a:endParaRPr b="0" i="0" sz="3299" u="none" cap="none" strike="noStrike">
              <a:solidFill>
                <a:srgbClr val="000000"/>
              </a:solidFill>
              <a:latin typeface="Montserrat"/>
              <a:ea typeface="Montserrat"/>
              <a:cs typeface="Montserrat"/>
              <a:sym typeface="Montserrat"/>
            </a:endParaRPr>
          </a:p>
          <a:p>
            <a:pPr indent="-356234" lvl="1" marL="712468" marR="0" rtl="0" algn="l">
              <a:lnSpc>
                <a:spcPct val="181024"/>
              </a:lnSpc>
              <a:spcBef>
                <a:spcPts val="0"/>
              </a:spcBef>
              <a:spcAft>
                <a:spcPts val="0"/>
              </a:spcAft>
              <a:buClr>
                <a:srgbClr val="000000"/>
              </a:buClr>
              <a:buSzPts val="3299"/>
              <a:buFont typeface="Arial"/>
              <a:buChar char="•"/>
            </a:pPr>
            <a:r>
              <a:rPr b="0" i="0" lang="en-US" sz="3299" u="none" cap="none" strike="noStrike">
                <a:solidFill>
                  <a:srgbClr val="000000"/>
                </a:solidFill>
                <a:latin typeface="Montserrat"/>
                <a:ea typeface="Montserrat"/>
                <a:cs typeface="Montserrat"/>
                <a:sym typeface="Montserrat"/>
              </a:rPr>
              <a:t>A </a:t>
            </a:r>
            <a:r>
              <a:rPr b="1" i="0" lang="en-US" sz="3299" u="none" cap="none" strike="noStrike">
                <a:solidFill>
                  <a:srgbClr val="000000"/>
                </a:solidFill>
                <a:latin typeface="Montserrat"/>
                <a:ea typeface="Montserrat"/>
                <a:cs typeface="Montserrat"/>
                <a:sym typeface="Montserrat"/>
              </a:rPr>
              <a:t>single dataset agnostic LSTM</a:t>
            </a:r>
            <a:r>
              <a:rPr b="0" i="0" lang="en-US" sz="3299" u="none" cap="none" strike="noStrike">
                <a:solidFill>
                  <a:srgbClr val="000000"/>
                </a:solidFill>
                <a:latin typeface="Montserrat"/>
                <a:ea typeface="Montserrat"/>
                <a:cs typeface="Montserrat"/>
                <a:sym typeface="Montserrat"/>
              </a:rPr>
              <a:t> can be</a:t>
            </a:r>
            <a:r>
              <a:rPr b="1" i="0" lang="en-US" sz="3299" u="none" cap="none" strike="noStrike">
                <a:solidFill>
                  <a:srgbClr val="000000"/>
                </a:solidFill>
                <a:latin typeface="Montserrat"/>
                <a:ea typeface="Montserrat"/>
                <a:cs typeface="Montserrat"/>
                <a:sym typeface="Montserrat"/>
              </a:rPr>
              <a:t> fine-tuned</a:t>
            </a:r>
            <a:r>
              <a:rPr b="0" i="0" lang="en-US" sz="3299" u="none" cap="none" strike="noStrike">
                <a:solidFill>
                  <a:srgbClr val="000000"/>
                </a:solidFill>
                <a:latin typeface="Montserrat"/>
                <a:ea typeface="Montserrat"/>
                <a:cs typeface="Montserrat"/>
                <a:sym typeface="Montserrat"/>
              </a:rPr>
              <a:t> for SOTA performance on many different </a:t>
            </a:r>
            <a:r>
              <a:rPr b="1" i="0" lang="en-US" sz="3299" u="none" cap="none" strike="noStrike">
                <a:solidFill>
                  <a:srgbClr val="000000"/>
                </a:solidFill>
                <a:latin typeface="Montserrat"/>
                <a:ea typeface="Montserrat"/>
                <a:cs typeface="Montserrat"/>
                <a:sym typeface="Montserrat"/>
              </a:rPr>
              <a:t>classification</a:t>
            </a:r>
            <a:r>
              <a:rPr b="0" i="0" lang="en-US" sz="3299" u="none" cap="none" strike="noStrike">
                <a:solidFill>
                  <a:srgbClr val="000000"/>
                </a:solidFill>
                <a:latin typeface="Montserrat"/>
                <a:ea typeface="Montserrat"/>
                <a:cs typeface="Montserrat"/>
                <a:sym typeface="Montserrat"/>
              </a:rPr>
              <a:t> tasks</a:t>
            </a:r>
            <a:endParaRPr/>
          </a:p>
          <a:p>
            <a:pPr indent="0" lvl="0" marL="0" marR="0" rtl="0" algn="l">
              <a:lnSpc>
                <a:spcPct val="181024"/>
              </a:lnSpc>
              <a:spcBef>
                <a:spcPts val="0"/>
              </a:spcBef>
              <a:spcAft>
                <a:spcPts val="0"/>
              </a:spcAft>
              <a:buNone/>
            </a:pPr>
            <a:r>
              <a:t/>
            </a:r>
            <a:endParaRPr b="0" i="0" sz="3299"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2"/>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3">
              <a:alphaModFix/>
            </a:blip>
            <a:stretch>
              <a:fillRect b="0" l="0" r="0" t="0"/>
            </a:stretch>
          </a:blipFill>
          <a:ln>
            <a:noFill/>
          </a:ln>
        </p:spPr>
      </p:sp>
      <p:sp>
        <p:nvSpPr>
          <p:cNvPr id="286" name="Google Shape;286;p22"/>
          <p:cNvSpPr/>
          <p:nvPr/>
        </p:nvSpPr>
        <p:spPr>
          <a:xfrm>
            <a:off x="0" y="0"/>
            <a:ext cx="18804510" cy="2861494"/>
          </a:xfrm>
          <a:prstGeom prst="rect">
            <a:avLst/>
          </a:prstGeom>
          <a:solidFill>
            <a:srgbClr val="6BA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288" name="Google Shape;288;p22"/>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16000"/>
            </a:blip>
            <a:stretch>
              <a:fillRect b="0" l="0" r="0" t="0"/>
            </a:stretch>
          </a:blipFill>
          <a:ln>
            <a:noFill/>
          </a:ln>
        </p:spPr>
      </p:sp>
      <p:sp>
        <p:nvSpPr>
          <p:cNvPr id="289" name="Google Shape;289;p22"/>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6">
              <a:alphaModFix amt="16000"/>
            </a:blip>
            <a:stretch>
              <a:fillRect b="0" l="0" r="0" t="0"/>
            </a:stretch>
          </a:blipFill>
          <a:ln>
            <a:noFill/>
          </a:ln>
        </p:spPr>
      </p:sp>
      <p:sp>
        <p:nvSpPr>
          <p:cNvPr id="290" name="Google Shape;290;p22"/>
          <p:cNvSpPr/>
          <p:nvPr/>
        </p:nvSpPr>
        <p:spPr>
          <a:xfrm>
            <a:off x="5438235" y="737632"/>
            <a:ext cx="7200971" cy="9050311"/>
          </a:xfrm>
          <a:custGeom>
            <a:rect b="b" l="l" r="r" t="t"/>
            <a:pathLst>
              <a:path extrusionOk="0" h="9050311" w="7200971">
                <a:moveTo>
                  <a:pt x="0" y="0"/>
                </a:moveTo>
                <a:lnTo>
                  <a:pt x="7200971" y="0"/>
                </a:lnTo>
                <a:lnTo>
                  <a:pt x="7200971" y="9050311"/>
                </a:lnTo>
                <a:lnTo>
                  <a:pt x="0" y="9050311"/>
                </a:lnTo>
                <a:lnTo>
                  <a:pt x="0" y="0"/>
                </a:lnTo>
                <a:close/>
              </a:path>
            </a:pathLst>
          </a:custGeom>
          <a:blipFill rotWithShape="1">
            <a:blip r:embed="rId7">
              <a:alphaModFix/>
            </a:blip>
            <a:stretch>
              <a:fillRect b="0" l="0" r="0" t="0"/>
            </a:stretch>
          </a:blipFill>
          <a:ln>
            <a:noFill/>
          </a:ln>
        </p:spPr>
      </p:sp>
      <p:sp>
        <p:nvSpPr>
          <p:cNvPr id="291" name="Google Shape;291;p22"/>
          <p:cNvSpPr txBox="1"/>
          <p:nvPr/>
        </p:nvSpPr>
        <p:spPr>
          <a:xfrm>
            <a:off x="1028700" y="1166700"/>
            <a:ext cx="16633824" cy="911858"/>
          </a:xfrm>
          <a:prstGeom prst="rect">
            <a:avLst/>
          </a:prstGeom>
          <a:noFill/>
          <a:ln>
            <a:noFill/>
          </a:ln>
        </p:spPr>
        <p:txBody>
          <a:bodyPr anchorCtr="0" anchor="t" bIns="0" lIns="0" spcFirstLastPara="1" rIns="0" wrap="square" tIns="0">
            <a:spAutoFit/>
          </a:bodyPr>
          <a:lstStyle/>
          <a:p>
            <a:pPr indent="0" lvl="0" marL="0" marR="0" rtl="0" algn="l">
              <a:lnSpc>
                <a:spcPct val="111993"/>
              </a:lnSpc>
              <a:spcBef>
                <a:spcPts val="0"/>
              </a:spcBef>
              <a:spcAft>
                <a:spcPts val="0"/>
              </a:spcAft>
              <a:buNone/>
            </a:pPr>
            <a:r>
              <a:rPr b="1" i="0" lang="en-US" sz="6312" u="none" cap="none" strike="noStrike">
                <a:solidFill>
                  <a:srgbClr val="FFFFFF"/>
                </a:solidFill>
                <a:latin typeface="Montserrat Black"/>
                <a:ea typeface="Montserrat Black"/>
                <a:cs typeface="Montserrat Black"/>
                <a:sym typeface="Montserrat Black"/>
              </a:rPr>
              <a:t>ULMFiT</a:t>
            </a:r>
            <a:endParaRPr/>
          </a:p>
        </p:txBody>
      </p:sp>
      <p:sp>
        <p:nvSpPr>
          <p:cNvPr id="292" name="Google Shape;292;p22"/>
          <p:cNvSpPr/>
          <p:nvPr/>
        </p:nvSpPr>
        <p:spPr>
          <a:xfrm>
            <a:off x="10328911" y="2406967"/>
            <a:ext cx="1928813" cy="433387"/>
          </a:xfrm>
          <a:custGeom>
            <a:rect b="b" l="l" r="r" t="t"/>
            <a:pathLst>
              <a:path extrusionOk="0" h="577850" w="2571750">
                <a:moveTo>
                  <a:pt x="64770" y="38100"/>
                </a:moveTo>
                <a:cubicBezTo>
                  <a:pt x="2439670" y="30480"/>
                  <a:pt x="2458720" y="46990"/>
                  <a:pt x="2482850" y="63500"/>
                </a:cubicBezTo>
                <a:cubicBezTo>
                  <a:pt x="2500630" y="76200"/>
                  <a:pt x="2509520" y="85090"/>
                  <a:pt x="2520950" y="102870"/>
                </a:cubicBezTo>
                <a:cubicBezTo>
                  <a:pt x="2538730" y="127000"/>
                  <a:pt x="2559050" y="173990"/>
                  <a:pt x="2566670" y="201930"/>
                </a:cubicBezTo>
                <a:cubicBezTo>
                  <a:pt x="2571750" y="223520"/>
                  <a:pt x="2570480" y="238760"/>
                  <a:pt x="2569210" y="257810"/>
                </a:cubicBezTo>
                <a:cubicBezTo>
                  <a:pt x="2569210" y="275590"/>
                  <a:pt x="2567940" y="292100"/>
                  <a:pt x="2560320" y="311150"/>
                </a:cubicBezTo>
                <a:cubicBezTo>
                  <a:pt x="2548890" y="339090"/>
                  <a:pt x="2528570" y="379730"/>
                  <a:pt x="2503170" y="405130"/>
                </a:cubicBezTo>
                <a:cubicBezTo>
                  <a:pt x="2477770" y="430530"/>
                  <a:pt x="2437130" y="450850"/>
                  <a:pt x="2409190" y="462280"/>
                </a:cubicBezTo>
                <a:cubicBezTo>
                  <a:pt x="2390140" y="469900"/>
                  <a:pt x="2355850" y="471170"/>
                  <a:pt x="2355850" y="471170"/>
                </a:cubicBezTo>
                <a:cubicBezTo>
                  <a:pt x="2355850" y="472440"/>
                  <a:pt x="2383790" y="477520"/>
                  <a:pt x="2391410" y="466090"/>
                </a:cubicBezTo>
                <a:cubicBezTo>
                  <a:pt x="2416810" y="429260"/>
                  <a:pt x="2255520" y="67310"/>
                  <a:pt x="2292350" y="20320"/>
                </a:cubicBezTo>
                <a:cubicBezTo>
                  <a:pt x="2307590" y="0"/>
                  <a:pt x="2352040" y="12700"/>
                  <a:pt x="2382520" y="19050"/>
                </a:cubicBezTo>
                <a:cubicBezTo>
                  <a:pt x="2415540" y="25400"/>
                  <a:pt x="2454910" y="41910"/>
                  <a:pt x="2482850" y="63500"/>
                </a:cubicBezTo>
                <a:cubicBezTo>
                  <a:pt x="2510790" y="85090"/>
                  <a:pt x="2534920" y="116840"/>
                  <a:pt x="2550160" y="149860"/>
                </a:cubicBezTo>
                <a:cubicBezTo>
                  <a:pt x="2564130" y="181610"/>
                  <a:pt x="2569210" y="227330"/>
                  <a:pt x="2569210" y="257810"/>
                </a:cubicBezTo>
                <a:cubicBezTo>
                  <a:pt x="2569210" y="278130"/>
                  <a:pt x="2567940" y="292100"/>
                  <a:pt x="2560320" y="311150"/>
                </a:cubicBezTo>
                <a:cubicBezTo>
                  <a:pt x="2548890" y="339090"/>
                  <a:pt x="2523490" y="383540"/>
                  <a:pt x="2503170" y="405130"/>
                </a:cubicBezTo>
                <a:cubicBezTo>
                  <a:pt x="2489200" y="421640"/>
                  <a:pt x="2479040" y="429260"/>
                  <a:pt x="2459990" y="439420"/>
                </a:cubicBezTo>
                <a:cubicBezTo>
                  <a:pt x="2433320" y="453390"/>
                  <a:pt x="2407920" y="463550"/>
                  <a:pt x="2355850" y="471170"/>
                </a:cubicBezTo>
                <a:cubicBezTo>
                  <a:pt x="2214880" y="495300"/>
                  <a:pt x="1840230" y="487680"/>
                  <a:pt x="1560830" y="490220"/>
                </a:cubicBezTo>
                <a:cubicBezTo>
                  <a:pt x="1248410" y="492760"/>
                  <a:pt x="843280" y="480060"/>
                  <a:pt x="570230" y="483870"/>
                </a:cubicBezTo>
                <a:cubicBezTo>
                  <a:pt x="379730" y="486410"/>
                  <a:pt x="163830" y="577850"/>
                  <a:pt x="81280" y="500380"/>
                </a:cubicBezTo>
                <a:cubicBezTo>
                  <a:pt x="0" y="424180"/>
                  <a:pt x="64770" y="38100"/>
                  <a:pt x="64770" y="38100"/>
                </a:cubicBezTo>
              </a:path>
            </a:pathLst>
          </a:custGeom>
          <a:solidFill>
            <a:srgbClr val="FFF234">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6056947" y="2803207"/>
            <a:ext cx="6252210" cy="606743"/>
          </a:xfrm>
          <a:custGeom>
            <a:rect b="b" l="l" r="r" t="t"/>
            <a:pathLst>
              <a:path extrusionOk="0" h="808990" w="8336280">
                <a:moveTo>
                  <a:pt x="118110" y="36830"/>
                </a:moveTo>
                <a:cubicBezTo>
                  <a:pt x="3737610" y="74930"/>
                  <a:pt x="3886200" y="69850"/>
                  <a:pt x="4151630" y="60960"/>
                </a:cubicBezTo>
                <a:cubicBezTo>
                  <a:pt x="4450080" y="50800"/>
                  <a:pt x="4696460" y="22860"/>
                  <a:pt x="5101590" y="13970"/>
                </a:cubicBezTo>
                <a:cubicBezTo>
                  <a:pt x="5822950" y="0"/>
                  <a:pt x="7788910" y="0"/>
                  <a:pt x="8105140" y="39370"/>
                </a:cubicBezTo>
                <a:cubicBezTo>
                  <a:pt x="8166100" y="46990"/>
                  <a:pt x="8180070" y="49530"/>
                  <a:pt x="8211820" y="66040"/>
                </a:cubicBezTo>
                <a:cubicBezTo>
                  <a:pt x="8242300" y="82550"/>
                  <a:pt x="8275320" y="114300"/>
                  <a:pt x="8293100" y="138430"/>
                </a:cubicBezTo>
                <a:cubicBezTo>
                  <a:pt x="8305800" y="154940"/>
                  <a:pt x="8312150" y="166370"/>
                  <a:pt x="8318500" y="186690"/>
                </a:cubicBezTo>
                <a:cubicBezTo>
                  <a:pt x="8327390" y="215900"/>
                  <a:pt x="8336280" y="260350"/>
                  <a:pt x="8332470" y="295910"/>
                </a:cubicBezTo>
                <a:cubicBezTo>
                  <a:pt x="8327390" y="330200"/>
                  <a:pt x="8308340" y="372110"/>
                  <a:pt x="8293100" y="397510"/>
                </a:cubicBezTo>
                <a:cubicBezTo>
                  <a:pt x="8281670" y="416560"/>
                  <a:pt x="8272780" y="425450"/>
                  <a:pt x="8256270" y="439420"/>
                </a:cubicBezTo>
                <a:cubicBezTo>
                  <a:pt x="8233410" y="457200"/>
                  <a:pt x="8191500" y="480060"/>
                  <a:pt x="8159750" y="490220"/>
                </a:cubicBezTo>
                <a:cubicBezTo>
                  <a:pt x="8131810" y="497840"/>
                  <a:pt x="8096250" y="515620"/>
                  <a:pt x="8075930" y="497840"/>
                </a:cubicBezTo>
                <a:cubicBezTo>
                  <a:pt x="8027670" y="457200"/>
                  <a:pt x="8001000" y="90170"/>
                  <a:pt x="8049260" y="41910"/>
                </a:cubicBezTo>
                <a:cubicBezTo>
                  <a:pt x="8072120" y="17780"/>
                  <a:pt x="8125460" y="36830"/>
                  <a:pt x="8159750" y="45720"/>
                </a:cubicBezTo>
                <a:cubicBezTo>
                  <a:pt x="8194040" y="54610"/>
                  <a:pt x="8230870" y="73660"/>
                  <a:pt x="8256270" y="96520"/>
                </a:cubicBezTo>
                <a:cubicBezTo>
                  <a:pt x="8282940" y="120650"/>
                  <a:pt x="8305800" y="153670"/>
                  <a:pt x="8318500" y="186690"/>
                </a:cubicBezTo>
                <a:cubicBezTo>
                  <a:pt x="8331200" y="219710"/>
                  <a:pt x="8336280" y="260350"/>
                  <a:pt x="8332470" y="295910"/>
                </a:cubicBezTo>
                <a:cubicBezTo>
                  <a:pt x="8327390" y="330200"/>
                  <a:pt x="8308340" y="372110"/>
                  <a:pt x="8293100" y="397510"/>
                </a:cubicBezTo>
                <a:cubicBezTo>
                  <a:pt x="8281670" y="415290"/>
                  <a:pt x="8270240" y="426720"/>
                  <a:pt x="8256270" y="439420"/>
                </a:cubicBezTo>
                <a:cubicBezTo>
                  <a:pt x="8243570" y="450850"/>
                  <a:pt x="8230870" y="462280"/>
                  <a:pt x="8211820" y="469900"/>
                </a:cubicBezTo>
                <a:cubicBezTo>
                  <a:pt x="8183880" y="482600"/>
                  <a:pt x="8164830" y="488950"/>
                  <a:pt x="8105140" y="496570"/>
                </a:cubicBezTo>
                <a:cubicBezTo>
                  <a:pt x="7795260" y="532130"/>
                  <a:pt x="6045200" y="458470"/>
                  <a:pt x="5210810" y="469900"/>
                </a:cubicBezTo>
                <a:cubicBezTo>
                  <a:pt x="4575810" y="480060"/>
                  <a:pt x="4192270" y="525780"/>
                  <a:pt x="3533140" y="534670"/>
                </a:cubicBezTo>
                <a:cubicBezTo>
                  <a:pt x="2594610" y="547370"/>
                  <a:pt x="412750" y="808990"/>
                  <a:pt x="110490" y="499110"/>
                </a:cubicBezTo>
                <a:cubicBezTo>
                  <a:pt x="0" y="384810"/>
                  <a:pt x="118110" y="36830"/>
                  <a:pt x="118110" y="36830"/>
                </a:cubicBezTo>
              </a:path>
            </a:pathLst>
          </a:custGeom>
          <a:solidFill>
            <a:srgbClr val="FFF234">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5937885" y="3248977"/>
            <a:ext cx="6477953" cy="516255"/>
          </a:xfrm>
          <a:custGeom>
            <a:rect b="b" l="l" r="r" t="t"/>
            <a:pathLst>
              <a:path extrusionOk="0" h="688340" w="8637270">
                <a:moveTo>
                  <a:pt x="96520" y="85090"/>
                </a:moveTo>
                <a:cubicBezTo>
                  <a:pt x="1493520" y="78740"/>
                  <a:pt x="1837690" y="53340"/>
                  <a:pt x="2132330" y="45720"/>
                </a:cubicBezTo>
                <a:cubicBezTo>
                  <a:pt x="2381250" y="39370"/>
                  <a:pt x="2498090" y="38100"/>
                  <a:pt x="2820670" y="38100"/>
                </a:cubicBezTo>
                <a:cubicBezTo>
                  <a:pt x="3585210" y="35560"/>
                  <a:pt x="5906770" y="49530"/>
                  <a:pt x="6687820" y="60960"/>
                </a:cubicBezTo>
                <a:cubicBezTo>
                  <a:pt x="7028180" y="64770"/>
                  <a:pt x="7155180" y="80010"/>
                  <a:pt x="7419340" y="76200"/>
                </a:cubicBezTo>
                <a:cubicBezTo>
                  <a:pt x="7731760" y="72390"/>
                  <a:pt x="8281670" y="0"/>
                  <a:pt x="8444230" y="29210"/>
                </a:cubicBezTo>
                <a:cubicBezTo>
                  <a:pt x="8496300" y="39370"/>
                  <a:pt x="8519160" y="55880"/>
                  <a:pt x="8544560" y="72390"/>
                </a:cubicBezTo>
                <a:cubicBezTo>
                  <a:pt x="8562340" y="83820"/>
                  <a:pt x="8572500" y="96520"/>
                  <a:pt x="8583930" y="110490"/>
                </a:cubicBezTo>
                <a:cubicBezTo>
                  <a:pt x="8595360" y="124460"/>
                  <a:pt x="8605520" y="137160"/>
                  <a:pt x="8613140" y="157480"/>
                </a:cubicBezTo>
                <a:cubicBezTo>
                  <a:pt x="8624570" y="185420"/>
                  <a:pt x="8637270" y="228600"/>
                  <a:pt x="8634730" y="264160"/>
                </a:cubicBezTo>
                <a:cubicBezTo>
                  <a:pt x="8633460" y="299720"/>
                  <a:pt x="8618220" y="342900"/>
                  <a:pt x="8604250" y="369570"/>
                </a:cubicBezTo>
                <a:cubicBezTo>
                  <a:pt x="8595360" y="388620"/>
                  <a:pt x="8587740" y="398780"/>
                  <a:pt x="8571230" y="414020"/>
                </a:cubicBezTo>
                <a:cubicBezTo>
                  <a:pt x="8549640" y="434340"/>
                  <a:pt x="8509000" y="461010"/>
                  <a:pt x="8478520" y="472440"/>
                </a:cubicBezTo>
                <a:cubicBezTo>
                  <a:pt x="8455660" y="481330"/>
                  <a:pt x="8428990" y="497840"/>
                  <a:pt x="8412480" y="483870"/>
                </a:cubicBezTo>
                <a:cubicBezTo>
                  <a:pt x="8369300" y="448310"/>
                  <a:pt x="8355330" y="66040"/>
                  <a:pt x="8401050" y="26670"/>
                </a:cubicBezTo>
                <a:cubicBezTo>
                  <a:pt x="8422640" y="8890"/>
                  <a:pt x="8467090" y="31750"/>
                  <a:pt x="8496300" y="44450"/>
                </a:cubicBezTo>
                <a:cubicBezTo>
                  <a:pt x="8528050" y="58420"/>
                  <a:pt x="8561070" y="83820"/>
                  <a:pt x="8583930" y="110490"/>
                </a:cubicBezTo>
                <a:cubicBezTo>
                  <a:pt x="8606790" y="138430"/>
                  <a:pt x="8623300" y="180340"/>
                  <a:pt x="8630920" y="209550"/>
                </a:cubicBezTo>
                <a:cubicBezTo>
                  <a:pt x="8636000" y="229870"/>
                  <a:pt x="8637270" y="243840"/>
                  <a:pt x="8634730" y="264160"/>
                </a:cubicBezTo>
                <a:cubicBezTo>
                  <a:pt x="8632190" y="294640"/>
                  <a:pt x="8618220" y="342900"/>
                  <a:pt x="8604250" y="369570"/>
                </a:cubicBezTo>
                <a:cubicBezTo>
                  <a:pt x="8595360" y="388620"/>
                  <a:pt x="8587740" y="398780"/>
                  <a:pt x="8571230" y="414020"/>
                </a:cubicBezTo>
                <a:cubicBezTo>
                  <a:pt x="8549640" y="434340"/>
                  <a:pt x="8521700" y="457200"/>
                  <a:pt x="8478520" y="472440"/>
                </a:cubicBezTo>
                <a:cubicBezTo>
                  <a:pt x="8403590" y="497840"/>
                  <a:pt x="8274050" y="497840"/>
                  <a:pt x="8139430" y="506730"/>
                </a:cubicBezTo>
                <a:cubicBezTo>
                  <a:pt x="7943850" y="520700"/>
                  <a:pt x="7660640" y="532130"/>
                  <a:pt x="7419340" y="533400"/>
                </a:cubicBezTo>
                <a:cubicBezTo>
                  <a:pt x="7175500" y="535940"/>
                  <a:pt x="7023100" y="521970"/>
                  <a:pt x="6681470" y="518160"/>
                </a:cubicBezTo>
                <a:cubicBezTo>
                  <a:pt x="5897880" y="506730"/>
                  <a:pt x="3580130" y="492760"/>
                  <a:pt x="2821940" y="495300"/>
                </a:cubicBezTo>
                <a:cubicBezTo>
                  <a:pt x="2504440" y="495300"/>
                  <a:pt x="2392680" y="496570"/>
                  <a:pt x="2147570" y="502920"/>
                </a:cubicBezTo>
                <a:cubicBezTo>
                  <a:pt x="1852930" y="510540"/>
                  <a:pt x="1507490" y="535940"/>
                  <a:pt x="1174750" y="543560"/>
                </a:cubicBezTo>
                <a:cubicBezTo>
                  <a:pt x="824230" y="551180"/>
                  <a:pt x="234950" y="688340"/>
                  <a:pt x="92710" y="547370"/>
                </a:cubicBezTo>
                <a:cubicBezTo>
                  <a:pt x="0" y="454660"/>
                  <a:pt x="96520" y="85090"/>
                  <a:pt x="96520" y="85090"/>
                </a:cubicBezTo>
              </a:path>
            </a:pathLst>
          </a:custGeom>
          <a:solidFill>
            <a:srgbClr val="FFF234">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a:off x="7926705" y="4085273"/>
            <a:ext cx="1500187" cy="571499"/>
          </a:xfrm>
          <a:custGeom>
            <a:rect b="b" l="l" r="r" t="t"/>
            <a:pathLst>
              <a:path extrusionOk="0" h="762000" w="2000250">
                <a:moveTo>
                  <a:pt x="63500" y="175260"/>
                </a:moveTo>
                <a:cubicBezTo>
                  <a:pt x="1223010" y="82550"/>
                  <a:pt x="1267460" y="80010"/>
                  <a:pt x="1375410" y="78740"/>
                </a:cubicBezTo>
                <a:cubicBezTo>
                  <a:pt x="1527810" y="77470"/>
                  <a:pt x="1861820" y="0"/>
                  <a:pt x="1934210" y="88900"/>
                </a:cubicBezTo>
                <a:cubicBezTo>
                  <a:pt x="2000250" y="168910"/>
                  <a:pt x="1951990" y="453390"/>
                  <a:pt x="1851660" y="538480"/>
                </a:cubicBezTo>
                <a:cubicBezTo>
                  <a:pt x="1725930" y="645160"/>
                  <a:pt x="1386840" y="534670"/>
                  <a:pt x="1123950" y="547370"/>
                </a:cubicBezTo>
                <a:cubicBezTo>
                  <a:pt x="810260" y="562610"/>
                  <a:pt x="245110" y="762000"/>
                  <a:pt x="97790" y="636270"/>
                </a:cubicBezTo>
                <a:cubicBezTo>
                  <a:pt x="0" y="552450"/>
                  <a:pt x="63500" y="175260"/>
                  <a:pt x="63500" y="175260"/>
                </a:cubicBezTo>
              </a:path>
            </a:pathLst>
          </a:custGeom>
          <a:solidFill>
            <a:srgbClr val="AEFF61">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9898380" y="4151948"/>
            <a:ext cx="2306003" cy="458153"/>
          </a:xfrm>
          <a:custGeom>
            <a:rect b="b" l="l" r="r" t="t"/>
            <a:pathLst>
              <a:path extrusionOk="0" h="610870" w="3074670">
                <a:moveTo>
                  <a:pt x="60960" y="43180"/>
                </a:moveTo>
                <a:cubicBezTo>
                  <a:pt x="1361440" y="6350"/>
                  <a:pt x="2584450" y="0"/>
                  <a:pt x="2833370" y="26670"/>
                </a:cubicBezTo>
                <a:cubicBezTo>
                  <a:pt x="2893060" y="31750"/>
                  <a:pt x="2913380" y="36830"/>
                  <a:pt x="2941320" y="46990"/>
                </a:cubicBezTo>
                <a:cubicBezTo>
                  <a:pt x="2960370" y="55880"/>
                  <a:pt x="2971800" y="62230"/>
                  <a:pt x="2988310" y="76200"/>
                </a:cubicBezTo>
                <a:cubicBezTo>
                  <a:pt x="3009900" y="96520"/>
                  <a:pt x="3040380" y="132080"/>
                  <a:pt x="3054350" y="163830"/>
                </a:cubicBezTo>
                <a:cubicBezTo>
                  <a:pt x="3068320" y="196850"/>
                  <a:pt x="3072130" y="242570"/>
                  <a:pt x="3072130" y="271780"/>
                </a:cubicBezTo>
                <a:cubicBezTo>
                  <a:pt x="3072130" y="293370"/>
                  <a:pt x="3068320" y="306070"/>
                  <a:pt x="3060700" y="326390"/>
                </a:cubicBezTo>
                <a:cubicBezTo>
                  <a:pt x="3050540" y="354330"/>
                  <a:pt x="3022600" y="396240"/>
                  <a:pt x="3003550" y="419100"/>
                </a:cubicBezTo>
                <a:cubicBezTo>
                  <a:pt x="2988310" y="434340"/>
                  <a:pt x="2978150" y="441960"/>
                  <a:pt x="2959100" y="452120"/>
                </a:cubicBezTo>
                <a:cubicBezTo>
                  <a:pt x="2932430" y="464820"/>
                  <a:pt x="2853690" y="481330"/>
                  <a:pt x="2853690" y="482600"/>
                </a:cubicBezTo>
                <a:cubicBezTo>
                  <a:pt x="2853690" y="483870"/>
                  <a:pt x="2887980" y="488950"/>
                  <a:pt x="2895600" y="477520"/>
                </a:cubicBezTo>
                <a:cubicBezTo>
                  <a:pt x="2923540" y="436880"/>
                  <a:pt x="2754630" y="80010"/>
                  <a:pt x="2791460" y="31750"/>
                </a:cubicBezTo>
                <a:cubicBezTo>
                  <a:pt x="2809240" y="10160"/>
                  <a:pt x="2857500" y="22860"/>
                  <a:pt x="2889250" y="30480"/>
                </a:cubicBezTo>
                <a:cubicBezTo>
                  <a:pt x="2922270" y="38100"/>
                  <a:pt x="2960370" y="54610"/>
                  <a:pt x="2988310" y="76200"/>
                </a:cubicBezTo>
                <a:cubicBezTo>
                  <a:pt x="3014980" y="99060"/>
                  <a:pt x="3040380" y="132080"/>
                  <a:pt x="3054350" y="163830"/>
                </a:cubicBezTo>
                <a:cubicBezTo>
                  <a:pt x="3068320" y="196850"/>
                  <a:pt x="3074670" y="236220"/>
                  <a:pt x="3072130" y="271780"/>
                </a:cubicBezTo>
                <a:cubicBezTo>
                  <a:pt x="3069590" y="307340"/>
                  <a:pt x="3051810" y="349250"/>
                  <a:pt x="3037840" y="375920"/>
                </a:cubicBezTo>
                <a:cubicBezTo>
                  <a:pt x="3027680" y="394970"/>
                  <a:pt x="3016250" y="406400"/>
                  <a:pt x="3003550" y="419100"/>
                </a:cubicBezTo>
                <a:cubicBezTo>
                  <a:pt x="2989580" y="431800"/>
                  <a:pt x="2978150" y="441960"/>
                  <a:pt x="2959100" y="452120"/>
                </a:cubicBezTo>
                <a:cubicBezTo>
                  <a:pt x="2932430" y="464820"/>
                  <a:pt x="2912110" y="474980"/>
                  <a:pt x="2853690" y="482600"/>
                </a:cubicBezTo>
                <a:cubicBezTo>
                  <a:pt x="2606040" y="518160"/>
                  <a:pt x="1360170" y="461010"/>
                  <a:pt x="852170" y="471170"/>
                </a:cubicBezTo>
                <a:cubicBezTo>
                  <a:pt x="538480" y="477520"/>
                  <a:pt x="209550" y="610870"/>
                  <a:pt x="91440" y="504190"/>
                </a:cubicBezTo>
                <a:cubicBezTo>
                  <a:pt x="0" y="421640"/>
                  <a:pt x="60960" y="43180"/>
                  <a:pt x="60960" y="43180"/>
                </a:cubicBezTo>
              </a:path>
            </a:pathLst>
          </a:custGeom>
          <a:solidFill>
            <a:srgbClr val="AEFF61">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5977890" y="4611053"/>
            <a:ext cx="6363652" cy="609599"/>
          </a:xfrm>
          <a:custGeom>
            <a:rect b="b" l="l" r="r" t="t"/>
            <a:pathLst>
              <a:path extrusionOk="0" h="812800" w="8484870">
                <a:moveTo>
                  <a:pt x="104140" y="83820"/>
                </a:moveTo>
                <a:cubicBezTo>
                  <a:pt x="4183380" y="12700"/>
                  <a:pt x="6123940" y="0"/>
                  <a:pt x="7029450" y="7620"/>
                </a:cubicBezTo>
                <a:cubicBezTo>
                  <a:pt x="7480300" y="11430"/>
                  <a:pt x="7833360" y="39370"/>
                  <a:pt x="8042910" y="30480"/>
                </a:cubicBezTo>
                <a:cubicBezTo>
                  <a:pt x="8136890" y="27940"/>
                  <a:pt x="8190230" y="7620"/>
                  <a:pt x="8247380" y="11430"/>
                </a:cubicBezTo>
                <a:cubicBezTo>
                  <a:pt x="8288020" y="12700"/>
                  <a:pt x="8326120" y="22860"/>
                  <a:pt x="8354060" y="34290"/>
                </a:cubicBezTo>
                <a:cubicBezTo>
                  <a:pt x="8373110" y="41910"/>
                  <a:pt x="8385810" y="52070"/>
                  <a:pt x="8399780" y="63500"/>
                </a:cubicBezTo>
                <a:cubicBezTo>
                  <a:pt x="8413750" y="74930"/>
                  <a:pt x="8426450" y="86360"/>
                  <a:pt x="8437880" y="104140"/>
                </a:cubicBezTo>
                <a:cubicBezTo>
                  <a:pt x="8454390" y="129540"/>
                  <a:pt x="8473440" y="176530"/>
                  <a:pt x="8479790" y="204470"/>
                </a:cubicBezTo>
                <a:cubicBezTo>
                  <a:pt x="8483600" y="226060"/>
                  <a:pt x="8484870" y="238760"/>
                  <a:pt x="8481060" y="260350"/>
                </a:cubicBezTo>
                <a:cubicBezTo>
                  <a:pt x="8477250" y="289560"/>
                  <a:pt x="8464550" y="334010"/>
                  <a:pt x="8445500" y="363220"/>
                </a:cubicBezTo>
                <a:cubicBezTo>
                  <a:pt x="8426450" y="393700"/>
                  <a:pt x="8394700" y="419100"/>
                  <a:pt x="8365490" y="438150"/>
                </a:cubicBezTo>
                <a:cubicBezTo>
                  <a:pt x="8340090" y="457200"/>
                  <a:pt x="8310880" y="490220"/>
                  <a:pt x="8282940" y="481330"/>
                </a:cubicBezTo>
                <a:cubicBezTo>
                  <a:pt x="8220710" y="459740"/>
                  <a:pt x="8065770" y="133350"/>
                  <a:pt x="8089900" y="67310"/>
                </a:cubicBezTo>
                <a:cubicBezTo>
                  <a:pt x="8102600" y="33020"/>
                  <a:pt x="8163560" y="27940"/>
                  <a:pt x="8192770" y="19050"/>
                </a:cubicBezTo>
                <a:cubicBezTo>
                  <a:pt x="8213090" y="12700"/>
                  <a:pt x="8225790" y="10160"/>
                  <a:pt x="8247380" y="11430"/>
                </a:cubicBezTo>
                <a:cubicBezTo>
                  <a:pt x="8276590" y="11430"/>
                  <a:pt x="8326120" y="22860"/>
                  <a:pt x="8354060" y="34290"/>
                </a:cubicBezTo>
                <a:cubicBezTo>
                  <a:pt x="8373110" y="41910"/>
                  <a:pt x="8384540" y="49530"/>
                  <a:pt x="8399780" y="63500"/>
                </a:cubicBezTo>
                <a:cubicBezTo>
                  <a:pt x="8421370" y="83820"/>
                  <a:pt x="8451850" y="119380"/>
                  <a:pt x="8464550" y="152400"/>
                </a:cubicBezTo>
                <a:cubicBezTo>
                  <a:pt x="8478520" y="184150"/>
                  <a:pt x="8484870" y="224790"/>
                  <a:pt x="8481060" y="260350"/>
                </a:cubicBezTo>
                <a:cubicBezTo>
                  <a:pt x="8478520" y="295910"/>
                  <a:pt x="8464550" y="334010"/>
                  <a:pt x="8445500" y="363220"/>
                </a:cubicBezTo>
                <a:cubicBezTo>
                  <a:pt x="8426450" y="393700"/>
                  <a:pt x="8390890" y="422910"/>
                  <a:pt x="8365490" y="438150"/>
                </a:cubicBezTo>
                <a:cubicBezTo>
                  <a:pt x="8347710" y="449580"/>
                  <a:pt x="8338820" y="453390"/>
                  <a:pt x="8314690" y="459740"/>
                </a:cubicBezTo>
                <a:cubicBezTo>
                  <a:pt x="8268970" y="472440"/>
                  <a:pt x="8204200" y="481330"/>
                  <a:pt x="8102600" y="487680"/>
                </a:cubicBezTo>
                <a:cubicBezTo>
                  <a:pt x="7853680" y="501650"/>
                  <a:pt x="7352030" y="468630"/>
                  <a:pt x="6803390" y="464820"/>
                </a:cubicBezTo>
                <a:cubicBezTo>
                  <a:pt x="5859780" y="458470"/>
                  <a:pt x="4138930" y="468630"/>
                  <a:pt x="2952750" y="485140"/>
                </a:cubicBezTo>
                <a:cubicBezTo>
                  <a:pt x="1932940" y="497840"/>
                  <a:pt x="388620" y="812800"/>
                  <a:pt x="111760" y="546100"/>
                </a:cubicBezTo>
                <a:cubicBezTo>
                  <a:pt x="0" y="439420"/>
                  <a:pt x="104140" y="83820"/>
                  <a:pt x="104140" y="83820"/>
                </a:cubicBezTo>
              </a:path>
            </a:pathLst>
          </a:custGeom>
          <a:solidFill>
            <a:srgbClr val="AEFF61">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5988367" y="4932045"/>
            <a:ext cx="2706053" cy="577214"/>
          </a:xfrm>
          <a:custGeom>
            <a:rect b="b" l="l" r="r" t="t"/>
            <a:pathLst>
              <a:path extrusionOk="0" h="769620" w="3608070">
                <a:moveTo>
                  <a:pt x="80010" y="207010"/>
                </a:moveTo>
                <a:cubicBezTo>
                  <a:pt x="2448560" y="204470"/>
                  <a:pt x="3368040" y="0"/>
                  <a:pt x="3525520" y="182880"/>
                </a:cubicBezTo>
                <a:cubicBezTo>
                  <a:pt x="3608070" y="280670"/>
                  <a:pt x="3542030" y="553720"/>
                  <a:pt x="3449320" y="633730"/>
                </a:cubicBezTo>
                <a:cubicBezTo>
                  <a:pt x="3350260" y="721360"/>
                  <a:pt x="3126740" y="650240"/>
                  <a:pt x="2922270" y="655320"/>
                </a:cubicBezTo>
                <a:cubicBezTo>
                  <a:pt x="2635250" y="662940"/>
                  <a:pt x="2241550" y="665480"/>
                  <a:pt x="1889760" y="666750"/>
                </a:cubicBezTo>
                <a:cubicBezTo>
                  <a:pt x="1521460" y="666750"/>
                  <a:pt x="1089660" y="655320"/>
                  <a:pt x="762000" y="656590"/>
                </a:cubicBezTo>
                <a:cubicBezTo>
                  <a:pt x="506730" y="657860"/>
                  <a:pt x="187960" y="769620"/>
                  <a:pt x="85090" y="669290"/>
                </a:cubicBezTo>
                <a:cubicBezTo>
                  <a:pt x="0" y="586740"/>
                  <a:pt x="80010" y="207010"/>
                  <a:pt x="80010" y="207010"/>
                </a:cubicBezTo>
              </a:path>
            </a:pathLst>
          </a:custGeom>
          <a:solidFill>
            <a:srgbClr val="AEFF61">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3"/>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3">
              <a:alphaModFix/>
            </a:blip>
            <a:stretch>
              <a:fillRect b="0" l="0" r="0" t="0"/>
            </a:stretch>
          </a:blipFill>
          <a:ln>
            <a:noFill/>
          </a:ln>
        </p:spPr>
      </p:sp>
      <p:sp>
        <p:nvSpPr>
          <p:cNvPr id="308" name="Google Shape;308;p23"/>
          <p:cNvSpPr/>
          <p:nvPr/>
        </p:nvSpPr>
        <p:spPr>
          <a:xfrm>
            <a:off x="0" y="0"/>
            <a:ext cx="18804510" cy="2861494"/>
          </a:xfrm>
          <a:prstGeom prst="rect">
            <a:avLst/>
          </a:prstGeom>
          <a:solidFill>
            <a:srgbClr val="6BA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310" name="Google Shape;310;p23"/>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16000"/>
            </a:blip>
            <a:stretch>
              <a:fillRect b="0" l="0" r="0" t="0"/>
            </a:stretch>
          </a:blipFill>
          <a:ln>
            <a:noFill/>
          </a:ln>
        </p:spPr>
      </p:sp>
      <p:sp>
        <p:nvSpPr>
          <p:cNvPr id="311" name="Google Shape;311;p23"/>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6">
              <a:alphaModFix amt="16000"/>
            </a:blip>
            <a:stretch>
              <a:fillRect b="0" l="0" r="0" t="0"/>
            </a:stretch>
          </a:blipFill>
          <a:ln>
            <a:noFill/>
          </a:ln>
        </p:spPr>
      </p:sp>
      <p:sp>
        <p:nvSpPr>
          <p:cNvPr id="312" name="Google Shape;312;p23"/>
          <p:cNvSpPr/>
          <p:nvPr/>
        </p:nvSpPr>
        <p:spPr>
          <a:xfrm>
            <a:off x="2165885" y="2189197"/>
            <a:ext cx="13956229" cy="7889542"/>
          </a:xfrm>
          <a:custGeom>
            <a:rect b="b" l="l" r="r" t="t"/>
            <a:pathLst>
              <a:path extrusionOk="0" h="7889542" w="13956229">
                <a:moveTo>
                  <a:pt x="0" y="0"/>
                </a:moveTo>
                <a:lnTo>
                  <a:pt x="13956230" y="0"/>
                </a:lnTo>
                <a:lnTo>
                  <a:pt x="13956230" y="7889542"/>
                </a:lnTo>
                <a:lnTo>
                  <a:pt x="0" y="7889542"/>
                </a:lnTo>
                <a:lnTo>
                  <a:pt x="0" y="0"/>
                </a:lnTo>
                <a:close/>
              </a:path>
            </a:pathLst>
          </a:custGeom>
          <a:blipFill rotWithShape="1">
            <a:blip r:embed="rId7">
              <a:alphaModFix/>
            </a:blip>
            <a:stretch>
              <a:fillRect b="0" l="0" r="0" t="0"/>
            </a:stretch>
          </a:blipFill>
          <a:ln>
            <a:noFill/>
          </a:ln>
        </p:spPr>
      </p:sp>
      <p:sp>
        <p:nvSpPr>
          <p:cNvPr id="313" name="Google Shape;313;p23"/>
          <p:cNvSpPr txBox="1"/>
          <p:nvPr/>
        </p:nvSpPr>
        <p:spPr>
          <a:xfrm>
            <a:off x="1028700" y="1166700"/>
            <a:ext cx="16633824" cy="911858"/>
          </a:xfrm>
          <a:prstGeom prst="rect">
            <a:avLst/>
          </a:prstGeom>
          <a:noFill/>
          <a:ln>
            <a:noFill/>
          </a:ln>
        </p:spPr>
        <p:txBody>
          <a:bodyPr anchorCtr="0" anchor="t" bIns="0" lIns="0" spcFirstLastPara="1" rIns="0" wrap="square" tIns="0">
            <a:spAutoFit/>
          </a:bodyPr>
          <a:lstStyle/>
          <a:p>
            <a:pPr indent="0" lvl="0" marL="0" marR="0" rtl="0" algn="l">
              <a:lnSpc>
                <a:spcPct val="111993"/>
              </a:lnSpc>
              <a:spcBef>
                <a:spcPts val="0"/>
              </a:spcBef>
              <a:spcAft>
                <a:spcPts val="0"/>
              </a:spcAft>
              <a:buNone/>
            </a:pPr>
            <a:r>
              <a:rPr b="1" i="0" lang="en-US" sz="6312" u="none" cap="none" strike="noStrike">
                <a:solidFill>
                  <a:srgbClr val="FFFFFF"/>
                </a:solidFill>
                <a:latin typeface="Montserrat Black"/>
                <a:ea typeface="Montserrat Black"/>
                <a:cs typeface="Montserrat Black"/>
                <a:sym typeface="Montserrat Black"/>
              </a:rPr>
              <a:t>ULMFiT</a:t>
            </a:r>
            <a:endParaRPr/>
          </a:p>
        </p:txBody>
      </p:sp>
      <p:sp>
        <p:nvSpPr>
          <p:cNvPr id="314" name="Google Shape;314;p23"/>
          <p:cNvSpPr/>
          <p:nvPr/>
        </p:nvSpPr>
        <p:spPr>
          <a:xfrm>
            <a:off x="3607117" y="7169468"/>
            <a:ext cx="2253615" cy="540067"/>
          </a:xfrm>
          <a:custGeom>
            <a:rect b="b" l="l" r="r" t="t"/>
            <a:pathLst>
              <a:path extrusionOk="0" h="720090" w="3004820">
                <a:moveTo>
                  <a:pt x="76200" y="137160"/>
                </a:moveTo>
                <a:cubicBezTo>
                  <a:pt x="1339850" y="109220"/>
                  <a:pt x="1700530" y="135890"/>
                  <a:pt x="2029460" y="137160"/>
                </a:cubicBezTo>
                <a:cubicBezTo>
                  <a:pt x="2335530" y="138430"/>
                  <a:pt x="2797810" y="0"/>
                  <a:pt x="2918460" y="120650"/>
                </a:cubicBezTo>
                <a:cubicBezTo>
                  <a:pt x="3004820" y="208280"/>
                  <a:pt x="2998470" y="487680"/>
                  <a:pt x="2907030" y="577850"/>
                </a:cubicBezTo>
                <a:cubicBezTo>
                  <a:pt x="2777490" y="706120"/>
                  <a:pt x="2303780" y="595630"/>
                  <a:pt x="1992630" y="594360"/>
                </a:cubicBezTo>
                <a:cubicBezTo>
                  <a:pt x="1670050" y="593090"/>
                  <a:pt x="1328420" y="566420"/>
                  <a:pt x="1005840" y="567690"/>
                </a:cubicBezTo>
                <a:cubicBezTo>
                  <a:pt x="694690" y="567690"/>
                  <a:pt x="223520" y="720090"/>
                  <a:pt x="92710" y="598170"/>
                </a:cubicBezTo>
                <a:cubicBezTo>
                  <a:pt x="0" y="511810"/>
                  <a:pt x="76200" y="137160"/>
                  <a:pt x="76200" y="137160"/>
                </a:cubicBezTo>
              </a:path>
            </a:pathLst>
          </a:custGeom>
          <a:solidFill>
            <a:srgbClr val="FFF234">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a:off x="9813607" y="7828598"/>
            <a:ext cx="4728211" cy="604838"/>
          </a:xfrm>
          <a:custGeom>
            <a:rect b="b" l="l" r="r" t="t"/>
            <a:pathLst>
              <a:path extrusionOk="0" h="806450" w="6304280">
                <a:moveTo>
                  <a:pt x="87630" y="157480"/>
                </a:moveTo>
                <a:cubicBezTo>
                  <a:pt x="2995930" y="118110"/>
                  <a:pt x="4338320" y="143510"/>
                  <a:pt x="5055870" y="137160"/>
                </a:cubicBezTo>
                <a:cubicBezTo>
                  <a:pt x="5468620" y="132080"/>
                  <a:pt x="5941060" y="0"/>
                  <a:pt x="6028690" y="113030"/>
                </a:cubicBezTo>
                <a:cubicBezTo>
                  <a:pt x="6080760" y="177800"/>
                  <a:pt x="5929630" y="353060"/>
                  <a:pt x="5943600" y="427990"/>
                </a:cubicBezTo>
                <a:cubicBezTo>
                  <a:pt x="5953760" y="476250"/>
                  <a:pt x="6002020" y="539750"/>
                  <a:pt x="6024880" y="533400"/>
                </a:cubicBezTo>
                <a:cubicBezTo>
                  <a:pt x="6069330" y="524510"/>
                  <a:pt x="6061710" y="106680"/>
                  <a:pt x="6121400" y="86360"/>
                </a:cubicBezTo>
                <a:cubicBezTo>
                  <a:pt x="6163310" y="73660"/>
                  <a:pt x="6277610" y="170180"/>
                  <a:pt x="6289040" y="236220"/>
                </a:cubicBezTo>
                <a:cubicBezTo>
                  <a:pt x="6304280" y="320040"/>
                  <a:pt x="6228080" y="495300"/>
                  <a:pt x="6113780" y="566420"/>
                </a:cubicBezTo>
                <a:cubicBezTo>
                  <a:pt x="5922010" y="684530"/>
                  <a:pt x="5453380" y="590550"/>
                  <a:pt x="5067300" y="593090"/>
                </a:cubicBezTo>
                <a:cubicBezTo>
                  <a:pt x="4591050" y="598170"/>
                  <a:pt x="4010660" y="579120"/>
                  <a:pt x="3469640" y="577850"/>
                </a:cubicBezTo>
                <a:cubicBezTo>
                  <a:pt x="2912110" y="575310"/>
                  <a:pt x="2332990" y="576580"/>
                  <a:pt x="1769110" y="584200"/>
                </a:cubicBezTo>
                <a:cubicBezTo>
                  <a:pt x="1211580" y="590550"/>
                  <a:pt x="300990" y="806450"/>
                  <a:pt x="104140" y="619760"/>
                </a:cubicBezTo>
                <a:cubicBezTo>
                  <a:pt x="0" y="520700"/>
                  <a:pt x="87630" y="157480"/>
                  <a:pt x="87630" y="157480"/>
                </a:cubicBezTo>
              </a:path>
            </a:pathLst>
          </a:custGeom>
          <a:solidFill>
            <a:srgbClr val="FFF234">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p:nvPr/>
        </p:nvSpPr>
        <p:spPr>
          <a:xfrm>
            <a:off x="7865745" y="7154227"/>
            <a:ext cx="2115502" cy="620077"/>
          </a:xfrm>
          <a:custGeom>
            <a:rect b="b" l="l" r="r" t="t"/>
            <a:pathLst>
              <a:path extrusionOk="0" h="826770" w="2820670">
                <a:moveTo>
                  <a:pt x="85090" y="203200"/>
                </a:moveTo>
                <a:cubicBezTo>
                  <a:pt x="1584960" y="172720"/>
                  <a:pt x="2504440" y="0"/>
                  <a:pt x="2700020" y="185420"/>
                </a:cubicBezTo>
                <a:cubicBezTo>
                  <a:pt x="2805430" y="284480"/>
                  <a:pt x="2820670" y="542290"/>
                  <a:pt x="2727960" y="641350"/>
                </a:cubicBezTo>
                <a:cubicBezTo>
                  <a:pt x="2552700" y="826770"/>
                  <a:pt x="1595120" y="628650"/>
                  <a:pt x="1118870" y="633730"/>
                </a:cubicBezTo>
                <a:cubicBezTo>
                  <a:pt x="739140" y="638810"/>
                  <a:pt x="233680" y="797560"/>
                  <a:pt x="93980" y="664210"/>
                </a:cubicBezTo>
                <a:cubicBezTo>
                  <a:pt x="0" y="575310"/>
                  <a:pt x="85090" y="203200"/>
                  <a:pt x="85090" y="203200"/>
                </a:cubicBezTo>
              </a:path>
            </a:pathLst>
          </a:custGeom>
          <a:solidFill>
            <a:srgbClr val="6BAFC7">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p:nvPr/>
        </p:nvSpPr>
        <p:spPr>
          <a:xfrm>
            <a:off x="11191875" y="8279130"/>
            <a:ext cx="3392805" cy="505777"/>
          </a:xfrm>
          <a:custGeom>
            <a:rect b="b" l="l" r="r" t="t"/>
            <a:pathLst>
              <a:path extrusionOk="0" h="674370" w="4523740">
                <a:moveTo>
                  <a:pt x="107950" y="33020"/>
                </a:moveTo>
                <a:cubicBezTo>
                  <a:pt x="2338070" y="96520"/>
                  <a:pt x="4041140" y="0"/>
                  <a:pt x="4334510" y="60960"/>
                </a:cubicBezTo>
                <a:cubicBezTo>
                  <a:pt x="4392930" y="73660"/>
                  <a:pt x="4409440" y="88900"/>
                  <a:pt x="4433570" y="106680"/>
                </a:cubicBezTo>
                <a:cubicBezTo>
                  <a:pt x="4451350" y="118110"/>
                  <a:pt x="4461510" y="128270"/>
                  <a:pt x="4472940" y="144780"/>
                </a:cubicBezTo>
                <a:cubicBezTo>
                  <a:pt x="4490720" y="170180"/>
                  <a:pt x="4511040" y="215900"/>
                  <a:pt x="4518660" y="245110"/>
                </a:cubicBezTo>
                <a:cubicBezTo>
                  <a:pt x="4523740" y="265430"/>
                  <a:pt x="4523740" y="279400"/>
                  <a:pt x="4521200" y="299720"/>
                </a:cubicBezTo>
                <a:cubicBezTo>
                  <a:pt x="4517390" y="330200"/>
                  <a:pt x="4503420" y="378460"/>
                  <a:pt x="4489450" y="405130"/>
                </a:cubicBezTo>
                <a:cubicBezTo>
                  <a:pt x="4479290" y="422910"/>
                  <a:pt x="4467860" y="435610"/>
                  <a:pt x="4455160" y="448310"/>
                </a:cubicBezTo>
                <a:cubicBezTo>
                  <a:pt x="4442460" y="461010"/>
                  <a:pt x="4429760" y="472440"/>
                  <a:pt x="4411980" y="481330"/>
                </a:cubicBezTo>
                <a:cubicBezTo>
                  <a:pt x="4385310" y="495300"/>
                  <a:pt x="4306570" y="511810"/>
                  <a:pt x="4307840" y="514350"/>
                </a:cubicBezTo>
                <a:cubicBezTo>
                  <a:pt x="4307840" y="515620"/>
                  <a:pt x="4337050" y="519430"/>
                  <a:pt x="4344670" y="509270"/>
                </a:cubicBezTo>
                <a:cubicBezTo>
                  <a:pt x="4371340" y="471170"/>
                  <a:pt x="4216400" y="101600"/>
                  <a:pt x="4241800" y="63500"/>
                </a:cubicBezTo>
                <a:cubicBezTo>
                  <a:pt x="4249420" y="52070"/>
                  <a:pt x="4263390" y="58420"/>
                  <a:pt x="4279900" y="58420"/>
                </a:cubicBezTo>
                <a:cubicBezTo>
                  <a:pt x="4306570" y="58420"/>
                  <a:pt x="4358640" y="67310"/>
                  <a:pt x="4386580" y="77470"/>
                </a:cubicBezTo>
                <a:cubicBezTo>
                  <a:pt x="4406900" y="85090"/>
                  <a:pt x="4418330" y="92710"/>
                  <a:pt x="4433570" y="106680"/>
                </a:cubicBezTo>
                <a:cubicBezTo>
                  <a:pt x="4456430" y="125730"/>
                  <a:pt x="4486910" y="160020"/>
                  <a:pt x="4502150" y="191770"/>
                </a:cubicBezTo>
                <a:cubicBezTo>
                  <a:pt x="4516120" y="224790"/>
                  <a:pt x="4523740" y="264160"/>
                  <a:pt x="4521200" y="299720"/>
                </a:cubicBezTo>
                <a:cubicBezTo>
                  <a:pt x="4519930" y="335280"/>
                  <a:pt x="4503420" y="378460"/>
                  <a:pt x="4489450" y="403860"/>
                </a:cubicBezTo>
                <a:cubicBezTo>
                  <a:pt x="4479290" y="422910"/>
                  <a:pt x="4467860" y="435610"/>
                  <a:pt x="4455160" y="448310"/>
                </a:cubicBezTo>
                <a:cubicBezTo>
                  <a:pt x="4442460" y="461010"/>
                  <a:pt x="4429760" y="472440"/>
                  <a:pt x="4411980" y="481330"/>
                </a:cubicBezTo>
                <a:cubicBezTo>
                  <a:pt x="4385310" y="495300"/>
                  <a:pt x="4366260" y="505460"/>
                  <a:pt x="4307840" y="514350"/>
                </a:cubicBezTo>
                <a:cubicBezTo>
                  <a:pt x="4009390" y="561340"/>
                  <a:pt x="2325370" y="551180"/>
                  <a:pt x="1551940" y="542290"/>
                </a:cubicBezTo>
                <a:cubicBezTo>
                  <a:pt x="989330" y="535940"/>
                  <a:pt x="266700" y="674370"/>
                  <a:pt x="96520" y="494030"/>
                </a:cubicBezTo>
                <a:cubicBezTo>
                  <a:pt x="0" y="392430"/>
                  <a:pt x="107950" y="33020"/>
                  <a:pt x="107950" y="33020"/>
                </a:cubicBezTo>
              </a:path>
            </a:pathLst>
          </a:custGeom>
          <a:solidFill>
            <a:srgbClr val="6BAFC7">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4"/>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3">
              <a:alphaModFix/>
            </a:blip>
            <a:stretch>
              <a:fillRect b="0" l="0" r="0" t="0"/>
            </a:stretch>
          </a:blipFill>
          <a:ln>
            <a:noFill/>
          </a:ln>
        </p:spPr>
      </p:sp>
      <p:sp>
        <p:nvSpPr>
          <p:cNvPr id="323" name="Google Shape;323;p24"/>
          <p:cNvSpPr/>
          <p:nvPr/>
        </p:nvSpPr>
        <p:spPr>
          <a:xfrm>
            <a:off x="0" y="0"/>
            <a:ext cx="18804510" cy="2861494"/>
          </a:xfrm>
          <a:prstGeom prst="rect">
            <a:avLst/>
          </a:prstGeom>
          <a:solidFill>
            <a:srgbClr val="6BA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325" name="Google Shape;325;p24"/>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16000"/>
            </a:blip>
            <a:stretch>
              <a:fillRect b="0" l="0" r="0" t="0"/>
            </a:stretch>
          </a:blipFill>
          <a:ln>
            <a:noFill/>
          </a:ln>
        </p:spPr>
      </p:sp>
      <p:sp>
        <p:nvSpPr>
          <p:cNvPr id="326" name="Google Shape;326;p24"/>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6">
              <a:alphaModFix amt="16000"/>
            </a:blip>
            <a:stretch>
              <a:fillRect b="0" l="0" r="0" t="0"/>
            </a:stretch>
          </a:blipFill>
          <a:ln>
            <a:noFill/>
          </a:ln>
        </p:spPr>
      </p:sp>
      <p:sp>
        <p:nvSpPr>
          <p:cNvPr id="327" name="Google Shape;327;p24"/>
          <p:cNvSpPr/>
          <p:nvPr/>
        </p:nvSpPr>
        <p:spPr>
          <a:xfrm>
            <a:off x="8177388" y="2861494"/>
            <a:ext cx="9485136" cy="7425506"/>
          </a:xfrm>
          <a:custGeom>
            <a:rect b="b" l="l" r="r" t="t"/>
            <a:pathLst>
              <a:path extrusionOk="0" h="7425506" w="9485136">
                <a:moveTo>
                  <a:pt x="0" y="0"/>
                </a:moveTo>
                <a:lnTo>
                  <a:pt x="9485136" y="0"/>
                </a:lnTo>
                <a:lnTo>
                  <a:pt x="9485136" y="7425506"/>
                </a:lnTo>
                <a:lnTo>
                  <a:pt x="0" y="7425506"/>
                </a:lnTo>
                <a:lnTo>
                  <a:pt x="0" y="0"/>
                </a:lnTo>
                <a:close/>
              </a:path>
            </a:pathLst>
          </a:custGeom>
          <a:blipFill rotWithShape="1">
            <a:blip r:embed="rId7">
              <a:alphaModFix/>
            </a:blip>
            <a:stretch>
              <a:fillRect b="0" l="0" r="0" t="0"/>
            </a:stretch>
          </a:blipFill>
          <a:ln>
            <a:noFill/>
          </a:ln>
        </p:spPr>
      </p:sp>
      <p:sp>
        <p:nvSpPr>
          <p:cNvPr id="328" name="Google Shape;328;p24"/>
          <p:cNvSpPr txBox="1"/>
          <p:nvPr/>
        </p:nvSpPr>
        <p:spPr>
          <a:xfrm>
            <a:off x="1028700" y="941873"/>
            <a:ext cx="16633824" cy="1229482"/>
          </a:xfrm>
          <a:prstGeom prst="rect">
            <a:avLst/>
          </a:prstGeom>
          <a:noFill/>
          <a:ln>
            <a:noFill/>
          </a:ln>
        </p:spPr>
        <p:txBody>
          <a:bodyPr anchorCtr="0" anchor="t" bIns="0" lIns="0" spcFirstLastPara="1" rIns="0" wrap="square" tIns="0">
            <a:spAutoFit/>
          </a:bodyPr>
          <a:lstStyle/>
          <a:p>
            <a:pPr indent="0" lvl="0" marL="0" marR="0" rtl="0" algn="l">
              <a:lnSpc>
                <a:spcPct val="111994"/>
              </a:lnSpc>
              <a:spcBef>
                <a:spcPts val="0"/>
              </a:spcBef>
              <a:spcAft>
                <a:spcPts val="0"/>
              </a:spcAft>
              <a:buNone/>
            </a:pPr>
            <a:r>
              <a:rPr b="1" i="0" lang="en-US" sz="8512" u="none" cap="none" strike="noStrike">
                <a:solidFill>
                  <a:srgbClr val="FFFFFF"/>
                </a:solidFill>
                <a:latin typeface="Montserrat Black"/>
                <a:ea typeface="Montserrat Black"/>
                <a:cs typeface="Montserrat Black"/>
                <a:sym typeface="Montserrat Black"/>
              </a:rPr>
              <a:t>GPT</a:t>
            </a:r>
            <a:endParaRPr/>
          </a:p>
        </p:txBody>
      </p:sp>
      <p:sp>
        <p:nvSpPr>
          <p:cNvPr id="329" name="Google Shape;329;p24"/>
          <p:cNvSpPr txBox="1"/>
          <p:nvPr/>
        </p:nvSpPr>
        <p:spPr>
          <a:xfrm>
            <a:off x="654568" y="3439627"/>
            <a:ext cx="7754642" cy="5293744"/>
          </a:xfrm>
          <a:prstGeom prst="rect">
            <a:avLst/>
          </a:prstGeom>
          <a:noFill/>
          <a:ln>
            <a:noFill/>
          </a:ln>
        </p:spPr>
        <p:txBody>
          <a:bodyPr anchorCtr="0" anchor="t" bIns="0" lIns="0" spcFirstLastPara="1" rIns="0" wrap="square" tIns="0">
            <a:spAutoFit/>
          </a:bodyPr>
          <a:lstStyle/>
          <a:p>
            <a:pPr indent="0" lvl="0" marL="0" marR="0" rtl="0" algn="l">
              <a:lnSpc>
                <a:spcPct val="181017"/>
              </a:lnSpc>
              <a:spcBef>
                <a:spcPts val="0"/>
              </a:spcBef>
              <a:spcAft>
                <a:spcPts val="0"/>
              </a:spcAft>
              <a:buNone/>
            </a:pPr>
            <a:r>
              <a:rPr b="0" i="0" lang="en-US" sz="4699" u="none" cap="none" strike="noStrike">
                <a:solidFill>
                  <a:srgbClr val="000000"/>
                </a:solidFill>
                <a:latin typeface="Montserrat"/>
                <a:ea typeface="Montserrat"/>
                <a:cs typeface="Montserrat"/>
                <a:sym typeface="Montserrat"/>
              </a:rPr>
              <a:t>Task-specific performance steadily increases as the underlying model improves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5"/>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3">
              <a:alphaModFix/>
            </a:blip>
            <a:stretch>
              <a:fillRect b="0" l="0" r="0" t="0"/>
            </a:stretch>
          </a:blipFill>
          <a:ln>
            <a:noFill/>
          </a:ln>
        </p:spPr>
      </p:sp>
      <p:sp>
        <p:nvSpPr>
          <p:cNvPr id="339" name="Google Shape;339;p25"/>
          <p:cNvSpPr/>
          <p:nvPr/>
        </p:nvSpPr>
        <p:spPr>
          <a:xfrm>
            <a:off x="0" y="0"/>
            <a:ext cx="18804510" cy="2861494"/>
          </a:xfrm>
          <a:prstGeom prst="rect">
            <a:avLst/>
          </a:prstGeom>
          <a:solidFill>
            <a:srgbClr val="6BA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341" name="Google Shape;341;p25"/>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16000"/>
            </a:blip>
            <a:stretch>
              <a:fillRect b="0" l="0" r="0" t="0"/>
            </a:stretch>
          </a:blipFill>
          <a:ln>
            <a:noFill/>
          </a:ln>
        </p:spPr>
      </p:sp>
      <p:sp>
        <p:nvSpPr>
          <p:cNvPr id="342" name="Google Shape;342;p25"/>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6">
              <a:alphaModFix amt="16000"/>
            </a:blip>
            <a:stretch>
              <a:fillRect b="0" l="0" r="0" t="0"/>
            </a:stretch>
          </a:blipFill>
          <a:ln>
            <a:noFill/>
          </a:ln>
        </p:spPr>
      </p:sp>
      <p:sp>
        <p:nvSpPr>
          <p:cNvPr id="343" name="Google Shape;343;p25"/>
          <p:cNvSpPr txBox="1"/>
          <p:nvPr/>
        </p:nvSpPr>
        <p:spPr>
          <a:xfrm>
            <a:off x="1028700" y="941873"/>
            <a:ext cx="16633824" cy="1229482"/>
          </a:xfrm>
          <a:prstGeom prst="rect">
            <a:avLst/>
          </a:prstGeom>
          <a:noFill/>
          <a:ln>
            <a:noFill/>
          </a:ln>
        </p:spPr>
        <p:txBody>
          <a:bodyPr anchorCtr="0" anchor="t" bIns="0" lIns="0" spcFirstLastPara="1" rIns="0" wrap="square" tIns="0">
            <a:spAutoFit/>
          </a:bodyPr>
          <a:lstStyle/>
          <a:p>
            <a:pPr indent="0" lvl="0" marL="0" marR="0" rtl="0" algn="l">
              <a:lnSpc>
                <a:spcPct val="111994"/>
              </a:lnSpc>
              <a:spcBef>
                <a:spcPts val="0"/>
              </a:spcBef>
              <a:spcAft>
                <a:spcPts val="0"/>
              </a:spcAft>
              <a:buNone/>
            </a:pPr>
            <a:r>
              <a:rPr b="1" i="0" lang="en-US" sz="8512" u="none" cap="none" strike="noStrike">
                <a:solidFill>
                  <a:srgbClr val="FFFFFF"/>
                </a:solidFill>
                <a:latin typeface="Montserrat Black"/>
                <a:ea typeface="Montserrat Black"/>
                <a:cs typeface="Montserrat Black"/>
                <a:sym typeface="Montserrat Black"/>
              </a:rPr>
              <a:t>GPT</a:t>
            </a:r>
            <a:endParaRPr/>
          </a:p>
        </p:txBody>
      </p:sp>
      <p:sp>
        <p:nvSpPr>
          <p:cNvPr id="344" name="Google Shape;344;p25"/>
          <p:cNvSpPr txBox="1"/>
          <p:nvPr/>
        </p:nvSpPr>
        <p:spPr>
          <a:xfrm>
            <a:off x="654568" y="3446013"/>
            <a:ext cx="17270420" cy="5613404"/>
          </a:xfrm>
          <a:prstGeom prst="rect">
            <a:avLst/>
          </a:prstGeom>
          <a:noFill/>
          <a:ln>
            <a:noFill/>
          </a:ln>
        </p:spPr>
        <p:txBody>
          <a:bodyPr anchorCtr="0" anchor="t" bIns="0" lIns="0" spcFirstLastPara="1" rIns="0" wrap="square" tIns="0">
            <a:spAutoFit/>
          </a:bodyPr>
          <a:lstStyle/>
          <a:p>
            <a:pPr indent="-539744" lvl="1" marL="1079489" marR="0" rtl="0" algn="l">
              <a:lnSpc>
                <a:spcPct val="181016"/>
              </a:lnSpc>
              <a:spcBef>
                <a:spcPts val="0"/>
              </a:spcBef>
              <a:spcAft>
                <a:spcPts val="0"/>
              </a:spcAft>
              <a:buClr>
                <a:srgbClr val="000000"/>
              </a:buClr>
              <a:buSzPts val="4999"/>
              <a:buFont typeface="Arial"/>
              <a:buChar char="•"/>
            </a:pPr>
            <a:r>
              <a:rPr b="1" i="0" lang="en-US" sz="4999" u="none" cap="none" strike="noStrike">
                <a:solidFill>
                  <a:srgbClr val="000000"/>
                </a:solidFill>
                <a:latin typeface="Montserrat"/>
                <a:ea typeface="Montserrat"/>
                <a:cs typeface="Montserrat"/>
                <a:sym typeface="Montserrat"/>
              </a:rPr>
              <a:t>G</a:t>
            </a:r>
            <a:r>
              <a:rPr b="0" i="0" lang="en-US" sz="4999" u="none" cap="none" strike="noStrike">
                <a:solidFill>
                  <a:srgbClr val="000000"/>
                </a:solidFill>
                <a:latin typeface="Montserrat"/>
                <a:ea typeface="Montserrat"/>
                <a:cs typeface="Montserrat"/>
                <a:sym typeface="Montserrat"/>
              </a:rPr>
              <a:t>enerative </a:t>
            </a:r>
            <a:r>
              <a:rPr b="1" i="0" lang="en-US" sz="4999" u="none" cap="none" strike="noStrike">
                <a:solidFill>
                  <a:srgbClr val="000000"/>
                </a:solidFill>
                <a:latin typeface="Montserrat"/>
                <a:ea typeface="Montserrat"/>
                <a:cs typeface="Montserrat"/>
                <a:sym typeface="Montserrat"/>
              </a:rPr>
              <a:t>P</a:t>
            </a:r>
            <a:r>
              <a:rPr b="0" i="0" lang="en-US" sz="4999" u="none" cap="none" strike="noStrike">
                <a:solidFill>
                  <a:srgbClr val="000000"/>
                </a:solidFill>
                <a:latin typeface="Montserrat"/>
                <a:ea typeface="Montserrat"/>
                <a:cs typeface="Montserrat"/>
                <a:sym typeface="Montserrat"/>
              </a:rPr>
              <a:t>re-Trained </a:t>
            </a:r>
            <a:r>
              <a:rPr b="1" i="0" lang="en-US" sz="4999" u="none" cap="none" strike="noStrike">
                <a:solidFill>
                  <a:srgbClr val="000000"/>
                </a:solidFill>
                <a:latin typeface="Montserrat"/>
                <a:ea typeface="Montserrat"/>
                <a:cs typeface="Montserrat"/>
                <a:sym typeface="Montserrat"/>
              </a:rPr>
              <a:t>T</a:t>
            </a:r>
            <a:r>
              <a:rPr b="0" i="0" lang="en-US" sz="4999" u="none" cap="none" strike="noStrike">
                <a:solidFill>
                  <a:srgbClr val="000000"/>
                </a:solidFill>
                <a:latin typeface="Montserrat"/>
                <a:ea typeface="Montserrat"/>
                <a:cs typeface="Montserrat"/>
                <a:sym typeface="Montserrat"/>
              </a:rPr>
              <a:t>ransformer</a:t>
            </a:r>
            <a:endParaRPr/>
          </a:p>
          <a:p>
            <a:pPr indent="0" lvl="0" marL="0" marR="0" rtl="0" algn="l">
              <a:lnSpc>
                <a:spcPct val="181016"/>
              </a:lnSpc>
              <a:spcBef>
                <a:spcPts val="0"/>
              </a:spcBef>
              <a:spcAft>
                <a:spcPts val="0"/>
              </a:spcAft>
              <a:buNone/>
            </a:pPr>
            <a:r>
              <a:t/>
            </a:r>
            <a:endParaRPr b="0" i="0" sz="4999" u="none" cap="none" strike="noStrike">
              <a:solidFill>
                <a:srgbClr val="000000"/>
              </a:solidFill>
              <a:latin typeface="Montserrat"/>
              <a:ea typeface="Montserrat"/>
              <a:cs typeface="Montserrat"/>
              <a:sym typeface="Montserrat"/>
            </a:endParaRPr>
          </a:p>
          <a:p>
            <a:pPr indent="-539744" lvl="1" marL="1079489" marR="0" rtl="0" algn="l">
              <a:lnSpc>
                <a:spcPct val="181016"/>
              </a:lnSpc>
              <a:spcBef>
                <a:spcPts val="0"/>
              </a:spcBef>
              <a:spcAft>
                <a:spcPts val="0"/>
              </a:spcAft>
              <a:buClr>
                <a:srgbClr val="000000"/>
              </a:buClr>
              <a:buSzPts val="4999"/>
              <a:buFont typeface="Arial"/>
              <a:buChar char="•"/>
            </a:pPr>
            <a:r>
              <a:rPr b="0" i="0" lang="en-US" sz="4999" u="none" cap="none" strike="noStrike">
                <a:solidFill>
                  <a:srgbClr val="000000"/>
                </a:solidFill>
                <a:latin typeface="Montserrat"/>
                <a:ea typeface="Montserrat"/>
                <a:cs typeface="Montserrat"/>
                <a:sym typeface="Montserrat"/>
              </a:rPr>
              <a:t>Semi-Supervised Sequence Learning (</a:t>
            </a:r>
            <a:r>
              <a:rPr b="1" i="0" lang="en-US" sz="4999" u="none" cap="none" strike="noStrike">
                <a:solidFill>
                  <a:srgbClr val="000000"/>
                </a:solidFill>
                <a:latin typeface="Montserrat"/>
                <a:ea typeface="Montserrat"/>
                <a:cs typeface="Montserrat"/>
                <a:sym typeface="Montserrat"/>
              </a:rPr>
              <a:t>G</a:t>
            </a:r>
            <a:r>
              <a:rPr b="0" i="0" lang="en-US" sz="4999" u="none" cap="none" strike="noStrike">
                <a:solidFill>
                  <a:srgbClr val="000000"/>
                </a:solidFill>
                <a:latin typeface="Montserrat"/>
                <a:ea typeface="Montserrat"/>
                <a:cs typeface="Montserrat"/>
                <a:sym typeface="Montserrat"/>
              </a:rPr>
              <a:t>enerative)</a:t>
            </a:r>
            <a:endParaRPr/>
          </a:p>
          <a:p>
            <a:pPr indent="-539744" lvl="1" marL="1079489" marR="0" rtl="0" algn="l">
              <a:lnSpc>
                <a:spcPct val="181016"/>
              </a:lnSpc>
              <a:spcBef>
                <a:spcPts val="0"/>
              </a:spcBef>
              <a:spcAft>
                <a:spcPts val="0"/>
              </a:spcAft>
              <a:buClr>
                <a:srgbClr val="000000"/>
              </a:buClr>
              <a:buSzPts val="4999"/>
              <a:buFont typeface="Arial"/>
              <a:buChar char="•"/>
            </a:pPr>
            <a:r>
              <a:rPr b="0" i="0" lang="en-US" sz="4999" u="none" cap="none" strike="noStrike">
                <a:solidFill>
                  <a:srgbClr val="000000"/>
                </a:solidFill>
                <a:latin typeface="Montserrat"/>
                <a:ea typeface="Montserrat"/>
                <a:cs typeface="Montserrat"/>
                <a:sym typeface="Montserrat"/>
              </a:rPr>
              <a:t>ULMFiT (</a:t>
            </a:r>
            <a:r>
              <a:rPr b="1" i="0" lang="en-US" sz="4999" u="none" cap="none" strike="noStrike">
                <a:solidFill>
                  <a:srgbClr val="000000"/>
                </a:solidFill>
                <a:latin typeface="Montserrat"/>
                <a:ea typeface="Montserrat"/>
                <a:cs typeface="Montserrat"/>
                <a:sym typeface="Montserrat"/>
              </a:rPr>
              <a:t>P</a:t>
            </a:r>
            <a:r>
              <a:rPr b="0" i="0" lang="en-US" sz="4999" u="none" cap="none" strike="noStrike">
                <a:solidFill>
                  <a:srgbClr val="000000"/>
                </a:solidFill>
                <a:latin typeface="Montserrat"/>
                <a:ea typeface="Montserrat"/>
                <a:cs typeface="Montserrat"/>
                <a:sym typeface="Montserrat"/>
              </a:rPr>
              <a:t>re-trained)</a:t>
            </a:r>
            <a:endParaRPr/>
          </a:p>
          <a:p>
            <a:pPr indent="-539744" lvl="1" marL="1079489" marR="0" rtl="0" algn="l">
              <a:lnSpc>
                <a:spcPct val="181016"/>
              </a:lnSpc>
              <a:spcBef>
                <a:spcPts val="0"/>
              </a:spcBef>
              <a:spcAft>
                <a:spcPts val="0"/>
              </a:spcAft>
              <a:buClr>
                <a:srgbClr val="000000"/>
              </a:buClr>
              <a:buSzPts val="4999"/>
              <a:buFont typeface="Arial"/>
              <a:buChar char="•"/>
            </a:pPr>
            <a:r>
              <a:rPr b="1" i="0" lang="en-US" sz="4999" u="none" cap="none" strike="noStrike">
                <a:solidFill>
                  <a:srgbClr val="000000"/>
                </a:solidFill>
                <a:latin typeface="Montserrat"/>
                <a:ea typeface="Montserrat"/>
                <a:cs typeface="Montserrat"/>
                <a:sym typeface="Montserrat"/>
              </a:rPr>
              <a:t>T</a:t>
            </a:r>
            <a:r>
              <a:rPr b="0" i="0" lang="en-US" sz="4999" u="none" cap="none" strike="noStrike">
                <a:solidFill>
                  <a:srgbClr val="000000"/>
                </a:solidFill>
                <a:latin typeface="Montserrat"/>
                <a:ea typeface="Montserrat"/>
                <a:cs typeface="Montserrat"/>
                <a:sym typeface="Montserrat"/>
              </a:rPr>
              <a:t>ransformer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3"/>
          <p:cNvSpPr txBox="1"/>
          <p:nvPr/>
        </p:nvSpPr>
        <p:spPr>
          <a:xfrm>
            <a:off x="572889" y="4082266"/>
            <a:ext cx="15021539" cy="3497581"/>
          </a:xfrm>
          <a:prstGeom prst="rect">
            <a:avLst/>
          </a:prstGeom>
          <a:noFill/>
          <a:ln>
            <a:noFill/>
          </a:ln>
        </p:spPr>
        <p:txBody>
          <a:bodyPr anchorCtr="0" anchor="t" bIns="0" lIns="0" spcFirstLastPara="1" rIns="0" wrap="square" tIns="0">
            <a:spAutoFit/>
          </a:bodyPr>
          <a:lstStyle/>
          <a:p>
            <a:pPr indent="-507363" lvl="1" marL="1014726" marR="0" rtl="0" algn="l">
              <a:lnSpc>
                <a:spcPct val="150010"/>
              </a:lnSpc>
              <a:spcBef>
                <a:spcPts val="0"/>
              </a:spcBef>
              <a:spcAft>
                <a:spcPts val="0"/>
              </a:spcAft>
              <a:buClr>
                <a:srgbClr val="11100E"/>
              </a:buClr>
              <a:buSzPts val="4699"/>
              <a:buFont typeface="Arial"/>
              <a:buChar char="•"/>
            </a:pPr>
            <a:r>
              <a:rPr b="0" i="0" lang="en-US" sz="4699" u="none" cap="none" strike="noStrike">
                <a:solidFill>
                  <a:srgbClr val="11100E"/>
                </a:solidFill>
                <a:latin typeface="DM Sans"/>
                <a:ea typeface="DM Sans"/>
                <a:cs typeface="DM Sans"/>
                <a:sym typeface="DM Sans"/>
              </a:rPr>
              <a:t>Understand </a:t>
            </a:r>
            <a:r>
              <a:rPr b="1" i="0" lang="en-US" sz="4699" u="none" cap="none" strike="noStrike">
                <a:solidFill>
                  <a:srgbClr val="11100E"/>
                </a:solidFill>
                <a:latin typeface="DM Sans"/>
                <a:ea typeface="DM Sans"/>
                <a:cs typeface="DM Sans"/>
                <a:sym typeface="DM Sans"/>
              </a:rPr>
              <a:t>unsupervised pretraining</a:t>
            </a:r>
            <a:endParaRPr/>
          </a:p>
          <a:p>
            <a:pPr indent="-507363" lvl="1" marL="1014726" marR="0" rtl="0" algn="l">
              <a:lnSpc>
                <a:spcPct val="150010"/>
              </a:lnSpc>
              <a:spcBef>
                <a:spcPts val="0"/>
              </a:spcBef>
              <a:spcAft>
                <a:spcPts val="0"/>
              </a:spcAft>
              <a:buClr>
                <a:srgbClr val="11100E"/>
              </a:buClr>
              <a:buSzPts val="4699"/>
              <a:buFont typeface="Arial"/>
              <a:buChar char="•"/>
            </a:pPr>
            <a:r>
              <a:rPr b="0" i="0" lang="en-US" sz="4699" u="none" cap="none" strike="noStrike">
                <a:solidFill>
                  <a:srgbClr val="11100E"/>
                </a:solidFill>
                <a:latin typeface="DM Sans"/>
                <a:ea typeface="DM Sans"/>
                <a:cs typeface="DM Sans"/>
                <a:sym typeface="DM Sans"/>
              </a:rPr>
              <a:t>Learn the </a:t>
            </a:r>
            <a:r>
              <a:rPr b="1" i="0" lang="en-US" sz="4699" u="none" cap="none" strike="noStrike">
                <a:solidFill>
                  <a:srgbClr val="11100E"/>
                </a:solidFill>
                <a:latin typeface="DM Sans"/>
                <a:ea typeface="DM Sans"/>
                <a:cs typeface="DM Sans"/>
                <a:sym typeface="DM Sans"/>
              </a:rPr>
              <a:t>data</a:t>
            </a:r>
            <a:r>
              <a:rPr b="0" i="0" lang="en-US" sz="4699" u="none" cap="none" strike="noStrike">
                <a:solidFill>
                  <a:srgbClr val="11100E"/>
                </a:solidFill>
                <a:latin typeface="DM Sans"/>
                <a:ea typeface="DM Sans"/>
                <a:cs typeface="DM Sans"/>
                <a:sym typeface="DM Sans"/>
              </a:rPr>
              <a:t> and</a:t>
            </a:r>
            <a:r>
              <a:rPr b="1" i="0" lang="en-US" sz="4699" u="none" cap="none" strike="noStrike">
                <a:solidFill>
                  <a:srgbClr val="11100E"/>
                </a:solidFill>
                <a:latin typeface="DM Sans"/>
                <a:ea typeface="DM Sans"/>
                <a:cs typeface="DM Sans"/>
                <a:sym typeface="DM Sans"/>
              </a:rPr>
              <a:t> modeling</a:t>
            </a:r>
            <a:r>
              <a:rPr b="0" i="0" lang="en-US" sz="4699" u="none" cap="none" strike="noStrike">
                <a:solidFill>
                  <a:srgbClr val="11100E"/>
                </a:solidFill>
                <a:latin typeface="DM Sans"/>
                <a:ea typeface="DM Sans"/>
                <a:cs typeface="DM Sans"/>
                <a:sym typeface="DM Sans"/>
              </a:rPr>
              <a:t> used to train GPT</a:t>
            </a:r>
            <a:endParaRPr/>
          </a:p>
          <a:p>
            <a:pPr indent="-507363" lvl="1" marL="1014726" marR="0" rtl="0" algn="l">
              <a:lnSpc>
                <a:spcPct val="150010"/>
              </a:lnSpc>
              <a:spcBef>
                <a:spcPts val="0"/>
              </a:spcBef>
              <a:spcAft>
                <a:spcPts val="0"/>
              </a:spcAft>
              <a:buClr>
                <a:srgbClr val="11100E"/>
              </a:buClr>
              <a:buSzPts val="4699"/>
              <a:buFont typeface="Arial"/>
              <a:buChar char="•"/>
            </a:pPr>
            <a:r>
              <a:rPr b="1" i="0" lang="en-US" sz="4699" u="none" cap="none" strike="noStrike">
                <a:solidFill>
                  <a:srgbClr val="11100E"/>
                </a:solidFill>
                <a:latin typeface="DM Sans"/>
                <a:ea typeface="DM Sans"/>
                <a:cs typeface="DM Sans"/>
                <a:sym typeface="DM Sans"/>
              </a:rPr>
              <a:t>GPT architecture</a:t>
            </a:r>
            <a:r>
              <a:rPr b="0" i="0" lang="en-US" sz="4699" u="none" cap="none" strike="noStrike">
                <a:solidFill>
                  <a:srgbClr val="11100E"/>
                </a:solidFill>
                <a:latin typeface="DM Sans"/>
                <a:ea typeface="DM Sans"/>
                <a:cs typeface="DM Sans"/>
                <a:sym typeface="DM Sans"/>
              </a:rPr>
              <a:t>, scope, and limitations </a:t>
            </a:r>
            <a:endParaRPr/>
          </a:p>
          <a:p>
            <a:pPr indent="-507363" lvl="1" marL="1014726" marR="0" rtl="0" algn="l">
              <a:lnSpc>
                <a:spcPct val="150010"/>
              </a:lnSpc>
              <a:spcBef>
                <a:spcPts val="0"/>
              </a:spcBef>
              <a:spcAft>
                <a:spcPts val="0"/>
              </a:spcAft>
              <a:buClr>
                <a:srgbClr val="11100E"/>
              </a:buClr>
              <a:buSzPts val="4699"/>
              <a:buFont typeface="Arial"/>
              <a:buChar char="•"/>
            </a:pPr>
            <a:r>
              <a:rPr b="0" i="0" lang="en-US" sz="4699" u="none" cap="none" strike="noStrike">
                <a:solidFill>
                  <a:srgbClr val="11100E"/>
                </a:solidFill>
                <a:latin typeface="DM Sans"/>
                <a:ea typeface="DM Sans"/>
                <a:cs typeface="DM Sans"/>
                <a:sym typeface="DM Sans"/>
              </a:rPr>
              <a:t>Train Nano-GPT from scratch</a:t>
            </a:r>
            <a:endParaRPr/>
          </a:p>
        </p:txBody>
      </p:sp>
      <p:grpSp>
        <p:nvGrpSpPr>
          <p:cNvPr id="85" name="Google Shape;85;p3"/>
          <p:cNvGrpSpPr/>
          <p:nvPr/>
        </p:nvGrpSpPr>
        <p:grpSpPr>
          <a:xfrm>
            <a:off x="572889" y="1297487"/>
            <a:ext cx="15021539" cy="1614732"/>
            <a:chOff x="0" y="-104775"/>
            <a:chExt cx="3956290" cy="425279"/>
          </a:xfrm>
        </p:grpSpPr>
        <p:sp>
          <p:nvSpPr>
            <p:cNvPr id="86" name="Google Shape;86;p3"/>
            <p:cNvSpPr/>
            <p:nvPr/>
          </p:nvSpPr>
          <p:spPr>
            <a:xfrm>
              <a:off x="0" y="0"/>
              <a:ext cx="3956290" cy="320504"/>
            </a:xfrm>
            <a:custGeom>
              <a:rect b="b" l="l" r="r" t="t"/>
              <a:pathLst>
                <a:path extrusionOk="0" h="320504" w="3956290">
                  <a:moveTo>
                    <a:pt x="0" y="0"/>
                  </a:moveTo>
                  <a:lnTo>
                    <a:pt x="3956290" y="0"/>
                  </a:lnTo>
                  <a:lnTo>
                    <a:pt x="3956290" y="320504"/>
                  </a:lnTo>
                  <a:lnTo>
                    <a:pt x="0" y="320504"/>
                  </a:lnTo>
                  <a:close/>
                </a:path>
              </a:pathLst>
            </a:custGeom>
            <a:gradFill>
              <a:gsLst>
                <a:gs pos="0">
                  <a:srgbClr val="6BAFC7"/>
                </a:gs>
                <a:gs pos="100000">
                  <a:srgbClr val="000000"/>
                </a:gs>
              </a:gsLst>
              <a:lin ang="0" scaled="0"/>
            </a:gradFill>
            <a:ln>
              <a:noFill/>
            </a:ln>
          </p:spPr>
        </p:sp>
        <p:sp>
          <p:nvSpPr>
            <p:cNvPr id="87" name="Google Shape;87;p3"/>
            <p:cNvSpPr txBox="1"/>
            <p:nvPr/>
          </p:nvSpPr>
          <p:spPr>
            <a:xfrm>
              <a:off x="0" y="-104775"/>
              <a:ext cx="3956290" cy="425279"/>
            </a:xfrm>
            <a:prstGeom prst="rect">
              <a:avLst/>
            </a:prstGeom>
            <a:noFill/>
            <a:ln>
              <a:noFill/>
            </a:ln>
          </p:spPr>
          <p:txBody>
            <a:bodyPr anchorCtr="0" anchor="ctr" bIns="50800" lIns="50800" spcFirstLastPara="1" rIns="50800" wrap="square" tIns="50800">
              <a:noAutofit/>
            </a:bodyPr>
            <a:lstStyle/>
            <a:p>
              <a:pPr indent="0" lvl="0" marL="0" marR="0" rtl="0" algn="l">
                <a:lnSpc>
                  <a:spcPct val="138006"/>
                </a:lnSpc>
                <a:spcBef>
                  <a:spcPts val="0"/>
                </a:spcBef>
                <a:spcAft>
                  <a:spcPts val="0"/>
                </a:spcAft>
                <a:buNone/>
              </a:pPr>
              <a:r>
                <a:rPr b="0" i="0" lang="en-US" sz="5999" u="none" cap="none" strike="noStrike">
                  <a:solidFill>
                    <a:srgbClr val="FFFFFF"/>
                  </a:solidFill>
                  <a:latin typeface="DM Sans"/>
                  <a:ea typeface="DM Sans"/>
                  <a:cs typeface="DM Sans"/>
                  <a:sym typeface="DM Sans"/>
                </a:rPr>
                <a:t>BY THE END OF TODAY</a:t>
              </a:r>
              <a:endParaRPr/>
            </a:p>
          </p:txBody>
        </p:sp>
      </p:grpSp>
      <p:sp>
        <p:nvSpPr>
          <p:cNvPr id="88" name="Google Shape;88;p3"/>
          <p:cNvSpPr txBox="1"/>
          <p:nvPr/>
        </p:nvSpPr>
        <p:spPr>
          <a:xfrm>
            <a:off x="14144994" y="5396835"/>
            <a:ext cx="1083524" cy="906542"/>
          </a:xfrm>
          <a:prstGeom prst="rect">
            <a:avLst/>
          </a:prstGeom>
          <a:noFill/>
          <a:ln>
            <a:noFill/>
          </a:ln>
        </p:spPr>
        <p:txBody>
          <a:bodyPr anchorCtr="0" anchor="t" bIns="0" lIns="0" spcFirstLastPara="1" rIns="0" wrap="square" tIns="0">
            <a:spAutoFit/>
          </a:bodyPr>
          <a:lstStyle/>
          <a:p>
            <a:pPr indent="0" lvl="0" marL="0" marR="0" rtl="0" algn="ctr">
              <a:lnSpc>
                <a:spcPct val="138012"/>
              </a:lnSpc>
              <a:spcBef>
                <a:spcPts val="0"/>
              </a:spcBef>
              <a:spcAft>
                <a:spcPts val="0"/>
              </a:spcAft>
              <a:buNone/>
            </a:pPr>
            <a:r>
              <a:rPr b="1" i="0" lang="en-US" sz="5343" u="none" cap="none" strike="noStrike">
                <a:solidFill>
                  <a:srgbClr val="FFFFFF"/>
                </a:solidFill>
                <a:latin typeface="DM Sans"/>
                <a:ea typeface="DM Sans"/>
                <a:cs typeface="DM Sans"/>
                <a:sym typeface="DM Sans"/>
              </a:rPr>
              <a:t>04</a:t>
            </a:r>
            <a:endParaRPr/>
          </a:p>
        </p:txBody>
      </p:sp>
      <p:sp>
        <p:nvSpPr>
          <p:cNvPr id="89" name="Google Shape;89;p3"/>
          <p:cNvSpPr txBox="1"/>
          <p:nvPr/>
        </p:nvSpPr>
        <p:spPr>
          <a:xfrm>
            <a:off x="12213585" y="5396835"/>
            <a:ext cx="1083524" cy="906542"/>
          </a:xfrm>
          <a:prstGeom prst="rect">
            <a:avLst/>
          </a:prstGeom>
          <a:noFill/>
          <a:ln>
            <a:noFill/>
          </a:ln>
        </p:spPr>
        <p:txBody>
          <a:bodyPr anchorCtr="0" anchor="t" bIns="0" lIns="0" spcFirstLastPara="1" rIns="0" wrap="square" tIns="0">
            <a:spAutoFit/>
          </a:bodyPr>
          <a:lstStyle/>
          <a:p>
            <a:pPr indent="0" lvl="0" marL="0" marR="0" rtl="0" algn="ctr">
              <a:lnSpc>
                <a:spcPct val="138012"/>
              </a:lnSpc>
              <a:spcBef>
                <a:spcPts val="0"/>
              </a:spcBef>
              <a:spcAft>
                <a:spcPts val="0"/>
              </a:spcAft>
              <a:buNone/>
            </a:pPr>
            <a:r>
              <a:rPr b="1" i="0" lang="en-US" sz="5343" u="none" cap="none" strike="noStrike">
                <a:solidFill>
                  <a:srgbClr val="FFFFFF"/>
                </a:solidFill>
                <a:latin typeface="DM Sans"/>
                <a:ea typeface="DM Sans"/>
                <a:cs typeface="DM Sans"/>
                <a:sym typeface="DM Sans"/>
              </a:rPr>
              <a:t>03</a:t>
            </a:r>
            <a:endParaRPr/>
          </a:p>
        </p:txBody>
      </p:sp>
      <p:sp>
        <p:nvSpPr>
          <p:cNvPr id="90" name="Google Shape;90;p3"/>
          <p:cNvSpPr txBox="1"/>
          <p:nvPr/>
        </p:nvSpPr>
        <p:spPr>
          <a:xfrm>
            <a:off x="10288258" y="5396835"/>
            <a:ext cx="1083524" cy="906542"/>
          </a:xfrm>
          <a:prstGeom prst="rect">
            <a:avLst/>
          </a:prstGeom>
          <a:noFill/>
          <a:ln>
            <a:noFill/>
          </a:ln>
        </p:spPr>
        <p:txBody>
          <a:bodyPr anchorCtr="0" anchor="t" bIns="0" lIns="0" spcFirstLastPara="1" rIns="0" wrap="square" tIns="0">
            <a:spAutoFit/>
          </a:bodyPr>
          <a:lstStyle/>
          <a:p>
            <a:pPr indent="0" lvl="0" marL="0" marR="0" rtl="0" algn="ctr">
              <a:lnSpc>
                <a:spcPct val="138012"/>
              </a:lnSpc>
              <a:spcBef>
                <a:spcPts val="0"/>
              </a:spcBef>
              <a:spcAft>
                <a:spcPts val="0"/>
              </a:spcAft>
              <a:buNone/>
            </a:pPr>
            <a:r>
              <a:rPr b="1" i="0" lang="en-US" sz="5343" u="none" cap="none" strike="noStrike">
                <a:solidFill>
                  <a:srgbClr val="FFFFFF"/>
                </a:solidFill>
                <a:latin typeface="DM Sans"/>
                <a:ea typeface="DM Sans"/>
                <a:cs typeface="DM Sans"/>
                <a:sym typeface="DM Sans"/>
              </a:rPr>
              <a:t>02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6"/>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3">
              <a:alphaModFix/>
            </a:blip>
            <a:stretch>
              <a:fillRect b="0" l="0" r="0" t="0"/>
            </a:stretch>
          </a:blipFill>
          <a:ln>
            <a:noFill/>
          </a:ln>
        </p:spPr>
      </p:sp>
      <p:sp>
        <p:nvSpPr>
          <p:cNvPr id="354" name="Google Shape;354;p26"/>
          <p:cNvSpPr/>
          <p:nvPr/>
        </p:nvSpPr>
        <p:spPr>
          <a:xfrm>
            <a:off x="0" y="0"/>
            <a:ext cx="18804510" cy="2861494"/>
          </a:xfrm>
          <a:prstGeom prst="rect">
            <a:avLst/>
          </a:prstGeom>
          <a:solidFill>
            <a:srgbClr val="6BA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356" name="Google Shape;356;p26"/>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16000"/>
            </a:blip>
            <a:stretch>
              <a:fillRect b="0" l="0" r="0" t="0"/>
            </a:stretch>
          </a:blipFill>
          <a:ln>
            <a:noFill/>
          </a:ln>
        </p:spPr>
      </p:sp>
      <p:sp>
        <p:nvSpPr>
          <p:cNvPr id="357" name="Google Shape;357;p26"/>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6">
              <a:alphaModFix amt="16000"/>
            </a:blip>
            <a:stretch>
              <a:fillRect b="0" l="0" r="0" t="0"/>
            </a:stretch>
          </a:blipFill>
          <a:ln>
            <a:noFill/>
          </a:ln>
        </p:spPr>
      </p:sp>
      <p:sp>
        <p:nvSpPr>
          <p:cNvPr id="358" name="Google Shape;358;p26"/>
          <p:cNvSpPr txBox="1"/>
          <p:nvPr/>
        </p:nvSpPr>
        <p:spPr>
          <a:xfrm>
            <a:off x="1028700" y="941873"/>
            <a:ext cx="16633824" cy="1229482"/>
          </a:xfrm>
          <a:prstGeom prst="rect">
            <a:avLst/>
          </a:prstGeom>
          <a:noFill/>
          <a:ln>
            <a:noFill/>
          </a:ln>
        </p:spPr>
        <p:txBody>
          <a:bodyPr anchorCtr="0" anchor="t" bIns="0" lIns="0" spcFirstLastPara="1" rIns="0" wrap="square" tIns="0">
            <a:spAutoFit/>
          </a:bodyPr>
          <a:lstStyle/>
          <a:p>
            <a:pPr indent="0" lvl="0" marL="0" marR="0" rtl="0" algn="l">
              <a:lnSpc>
                <a:spcPct val="111994"/>
              </a:lnSpc>
              <a:spcBef>
                <a:spcPts val="0"/>
              </a:spcBef>
              <a:spcAft>
                <a:spcPts val="0"/>
              </a:spcAft>
              <a:buNone/>
            </a:pPr>
            <a:r>
              <a:rPr b="1" i="0" lang="en-US" sz="8512" u="none" cap="none" strike="noStrike">
                <a:solidFill>
                  <a:srgbClr val="FFFFFF"/>
                </a:solidFill>
                <a:latin typeface="Montserrat Black"/>
                <a:ea typeface="Montserrat Black"/>
                <a:cs typeface="Montserrat Black"/>
                <a:sym typeface="Montserrat Black"/>
              </a:rPr>
              <a:t>GPT</a:t>
            </a:r>
            <a:endParaRPr/>
          </a:p>
        </p:txBody>
      </p:sp>
      <p:sp>
        <p:nvSpPr>
          <p:cNvPr id="359" name="Google Shape;359;p26"/>
          <p:cNvSpPr/>
          <p:nvPr/>
        </p:nvSpPr>
        <p:spPr>
          <a:xfrm>
            <a:off x="11024829" y="3209117"/>
            <a:ext cx="5935938" cy="6639507"/>
          </a:xfrm>
          <a:custGeom>
            <a:rect b="b" l="l" r="r" t="t"/>
            <a:pathLst>
              <a:path extrusionOk="0" h="6639507" w="5935938">
                <a:moveTo>
                  <a:pt x="0" y="0"/>
                </a:moveTo>
                <a:lnTo>
                  <a:pt x="5935938" y="0"/>
                </a:lnTo>
                <a:lnTo>
                  <a:pt x="5935938" y="6639508"/>
                </a:lnTo>
                <a:lnTo>
                  <a:pt x="0" y="6639508"/>
                </a:lnTo>
                <a:lnTo>
                  <a:pt x="0" y="0"/>
                </a:lnTo>
                <a:close/>
              </a:path>
            </a:pathLst>
          </a:custGeom>
          <a:blipFill rotWithShape="1">
            <a:blip r:embed="rId7">
              <a:alphaModFix/>
            </a:blip>
            <a:stretch>
              <a:fillRect b="0" l="0" r="0" t="0"/>
            </a:stretch>
          </a:blipFill>
          <a:ln>
            <a:noFill/>
          </a:ln>
        </p:spPr>
      </p:sp>
      <p:sp>
        <p:nvSpPr>
          <p:cNvPr id="360" name="Google Shape;360;p26"/>
          <p:cNvSpPr txBox="1"/>
          <p:nvPr/>
        </p:nvSpPr>
        <p:spPr>
          <a:xfrm>
            <a:off x="654568" y="3007794"/>
            <a:ext cx="9282431" cy="6756404"/>
          </a:xfrm>
          <a:prstGeom prst="rect">
            <a:avLst/>
          </a:prstGeom>
          <a:noFill/>
          <a:ln>
            <a:noFill/>
          </a:ln>
        </p:spPr>
        <p:txBody>
          <a:bodyPr anchorCtr="0" anchor="t" bIns="0" lIns="0" spcFirstLastPara="1" rIns="0" wrap="square" tIns="0">
            <a:spAutoFit/>
          </a:bodyPr>
          <a:lstStyle/>
          <a:p>
            <a:pPr indent="-539744" lvl="1" marL="1079489" marR="0" rtl="0" algn="l">
              <a:lnSpc>
                <a:spcPct val="181016"/>
              </a:lnSpc>
              <a:spcBef>
                <a:spcPts val="0"/>
              </a:spcBef>
              <a:spcAft>
                <a:spcPts val="0"/>
              </a:spcAft>
              <a:buClr>
                <a:srgbClr val="000000"/>
              </a:buClr>
              <a:buSzPts val="4999"/>
              <a:buFont typeface="Arial"/>
              <a:buChar char="•"/>
            </a:pPr>
            <a:r>
              <a:rPr b="1" i="0" lang="en-US" sz="4999" u="none" cap="none" strike="noStrike">
                <a:solidFill>
                  <a:srgbClr val="000000"/>
                </a:solidFill>
                <a:latin typeface="Montserrat"/>
                <a:ea typeface="Montserrat"/>
                <a:cs typeface="Montserrat"/>
                <a:sym typeface="Montserrat"/>
              </a:rPr>
              <a:t>G</a:t>
            </a:r>
            <a:r>
              <a:rPr b="0" i="0" lang="en-US" sz="4999" u="none" cap="none" strike="noStrike">
                <a:solidFill>
                  <a:srgbClr val="000000"/>
                </a:solidFill>
                <a:latin typeface="Montserrat"/>
                <a:ea typeface="Montserrat"/>
                <a:cs typeface="Montserrat"/>
                <a:sym typeface="Montserrat"/>
              </a:rPr>
              <a:t>enerative </a:t>
            </a:r>
            <a:r>
              <a:rPr b="1" i="0" lang="en-US" sz="4999" u="none" cap="none" strike="noStrike">
                <a:solidFill>
                  <a:srgbClr val="000000"/>
                </a:solidFill>
                <a:latin typeface="Montserrat"/>
                <a:ea typeface="Montserrat"/>
                <a:cs typeface="Montserrat"/>
                <a:sym typeface="Montserrat"/>
              </a:rPr>
              <a:t>P</a:t>
            </a:r>
            <a:r>
              <a:rPr b="0" i="0" lang="en-US" sz="4999" u="none" cap="none" strike="noStrike">
                <a:solidFill>
                  <a:srgbClr val="000000"/>
                </a:solidFill>
                <a:latin typeface="Montserrat"/>
                <a:ea typeface="Montserrat"/>
                <a:cs typeface="Montserrat"/>
                <a:sym typeface="Montserrat"/>
              </a:rPr>
              <a:t>re-Trained </a:t>
            </a:r>
            <a:r>
              <a:rPr b="1" i="0" lang="en-US" sz="4999" u="none" cap="none" strike="noStrike">
                <a:solidFill>
                  <a:srgbClr val="000000"/>
                </a:solidFill>
                <a:latin typeface="Montserrat"/>
                <a:ea typeface="Montserrat"/>
                <a:cs typeface="Montserrat"/>
                <a:sym typeface="Montserrat"/>
              </a:rPr>
              <a:t>T</a:t>
            </a:r>
            <a:r>
              <a:rPr b="0" i="0" lang="en-US" sz="4999" u="none" cap="none" strike="noStrike">
                <a:solidFill>
                  <a:srgbClr val="000000"/>
                </a:solidFill>
                <a:latin typeface="Montserrat"/>
                <a:ea typeface="Montserrat"/>
                <a:cs typeface="Montserrat"/>
                <a:sym typeface="Montserrat"/>
              </a:rPr>
              <a:t>ransformer</a:t>
            </a:r>
            <a:endParaRPr/>
          </a:p>
          <a:p>
            <a:pPr indent="0" lvl="0" marL="0" marR="0" rtl="0" algn="l">
              <a:lnSpc>
                <a:spcPct val="181016"/>
              </a:lnSpc>
              <a:spcBef>
                <a:spcPts val="0"/>
              </a:spcBef>
              <a:spcAft>
                <a:spcPts val="0"/>
              </a:spcAft>
              <a:buNone/>
            </a:pPr>
            <a:r>
              <a:t/>
            </a:r>
            <a:endParaRPr b="0" i="0" sz="4999" u="none" cap="none" strike="noStrike">
              <a:solidFill>
                <a:srgbClr val="000000"/>
              </a:solidFill>
              <a:latin typeface="Montserrat"/>
              <a:ea typeface="Montserrat"/>
              <a:cs typeface="Montserrat"/>
              <a:sym typeface="Montserrat"/>
            </a:endParaRPr>
          </a:p>
          <a:p>
            <a:pPr indent="0" lvl="0" marL="0" marR="0" rtl="0" algn="l">
              <a:lnSpc>
                <a:spcPct val="181016"/>
              </a:lnSpc>
              <a:spcBef>
                <a:spcPts val="0"/>
              </a:spcBef>
              <a:spcAft>
                <a:spcPts val="0"/>
              </a:spcAft>
              <a:buNone/>
            </a:pPr>
            <a:r>
              <a:rPr b="0" i="0" lang="en-US" sz="4999" u="none" cap="none" strike="noStrike">
                <a:solidFill>
                  <a:srgbClr val="000000"/>
                </a:solidFill>
                <a:latin typeface="Montserrat"/>
                <a:ea typeface="Montserrat"/>
                <a:cs typeface="Montserrat"/>
                <a:sym typeface="Montserrat"/>
              </a:rPr>
              <a:t>Combines two ideas:</a:t>
            </a:r>
            <a:endParaRPr/>
          </a:p>
          <a:p>
            <a:pPr indent="-539744" lvl="1" marL="1079489" marR="0" rtl="0" algn="l">
              <a:lnSpc>
                <a:spcPct val="181016"/>
              </a:lnSpc>
              <a:spcBef>
                <a:spcPts val="0"/>
              </a:spcBef>
              <a:spcAft>
                <a:spcPts val="0"/>
              </a:spcAft>
              <a:buClr>
                <a:srgbClr val="000000"/>
              </a:buClr>
              <a:buSzPts val="4999"/>
              <a:buFont typeface="Arial"/>
              <a:buChar char="•"/>
            </a:pPr>
            <a:r>
              <a:rPr b="0" i="0" lang="en-US" sz="4999" u="none" cap="none" strike="noStrike">
                <a:solidFill>
                  <a:srgbClr val="000000"/>
                </a:solidFill>
                <a:latin typeface="Montserrat"/>
                <a:ea typeface="Montserrat"/>
                <a:cs typeface="Montserrat"/>
                <a:sym typeface="Montserrat"/>
              </a:rPr>
              <a:t>Unsupervised pretraining</a:t>
            </a:r>
            <a:endParaRPr/>
          </a:p>
          <a:p>
            <a:pPr indent="-539744" lvl="1" marL="1079489" marR="0" rtl="0" algn="l">
              <a:lnSpc>
                <a:spcPct val="181016"/>
              </a:lnSpc>
              <a:spcBef>
                <a:spcPts val="0"/>
              </a:spcBef>
              <a:spcAft>
                <a:spcPts val="0"/>
              </a:spcAft>
              <a:buClr>
                <a:srgbClr val="000000"/>
              </a:buClr>
              <a:buSzPts val="4999"/>
              <a:buFont typeface="Arial"/>
              <a:buChar char="•"/>
            </a:pPr>
            <a:r>
              <a:rPr b="0" i="0" lang="en-US" sz="4999" u="none" cap="none" strike="noStrike">
                <a:solidFill>
                  <a:srgbClr val="000000"/>
                </a:solidFill>
                <a:latin typeface="Montserrat"/>
                <a:ea typeface="Montserrat"/>
                <a:cs typeface="Montserrat"/>
                <a:sym typeface="Montserrat"/>
              </a:rPr>
              <a:t>Transformer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366" name="Google Shape;366;p27"/>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367" name="Google Shape;367;p27"/>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368" name="Google Shape;368;p27"/>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61000"/>
            </a:blip>
            <a:stretch>
              <a:fillRect b="0" l="0" r="0" t="0"/>
            </a:stretch>
          </a:blipFill>
          <a:ln>
            <a:noFill/>
          </a:ln>
        </p:spPr>
      </p:sp>
      <p:sp>
        <p:nvSpPr>
          <p:cNvPr id="369" name="Google Shape;369;p27"/>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61000"/>
            </a:blip>
            <a:stretch>
              <a:fillRect b="0" l="0" r="0" t="0"/>
            </a:stretch>
          </a:blipFill>
          <a:ln>
            <a:noFill/>
          </a:ln>
        </p:spPr>
      </p:sp>
      <p:sp>
        <p:nvSpPr>
          <p:cNvPr id="370" name="Google Shape;370;p27"/>
          <p:cNvSpPr txBox="1"/>
          <p:nvPr/>
        </p:nvSpPr>
        <p:spPr>
          <a:xfrm>
            <a:off x="1378991" y="2488173"/>
            <a:ext cx="15530019" cy="3374390"/>
          </a:xfrm>
          <a:prstGeom prst="rect">
            <a:avLst/>
          </a:prstGeom>
          <a:noFill/>
          <a:ln>
            <a:noFill/>
          </a:ln>
        </p:spPr>
        <p:txBody>
          <a:bodyPr anchorCtr="0" anchor="t" bIns="0" lIns="0" spcFirstLastPara="1" rIns="0" wrap="square" tIns="0">
            <a:spAutoFit/>
          </a:bodyPr>
          <a:lstStyle/>
          <a:p>
            <a:pPr indent="0" lvl="0" marL="0" marR="0" rtl="0" algn="ctr">
              <a:lnSpc>
                <a:spcPct val="112003"/>
              </a:lnSpc>
              <a:spcBef>
                <a:spcPts val="0"/>
              </a:spcBef>
              <a:spcAft>
                <a:spcPts val="0"/>
              </a:spcAft>
              <a:buNone/>
            </a:pPr>
            <a:r>
              <a:rPr b="0" i="0" lang="en-US" sz="3999" u="none" cap="none" strike="noStrike">
                <a:solidFill>
                  <a:srgbClr val="000000"/>
                </a:solidFill>
                <a:latin typeface="Montserrat"/>
                <a:ea typeface="Montserrat"/>
                <a:cs typeface="Montserrat"/>
                <a:sym typeface="Montserrat"/>
              </a:rPr>
              <a:t>We’ve </a:t>
            </a:r>
            <a:r>
              <a:rPr b="1" i="0" lang="en-US" sz="3999" u="none" cap="none" strike="noStrike">
                <a:solidFill>
                  <a:srgbClr val="6BAFC7"/>
                </a:solidFill>
                <a:latin typeface="Montserrat"/>
                <a:ea typeface="Montserrat"/>
                <a:cs typeface="Montserrat"/>
                <a:sym typeface="Montserrat"/>
              </a:rPr>
              <a:t>obtained state-of-the-art results </a:t>
            </a:r>
            <a:r>
              <a:rPr b="0" i="0" lang="en-US" sz="3999" u="none" cap="none" strike="noStrike">
                <a:solidFill>
                  <a:srgbClr val="000000"/>
                </a:solidFill>
                <a:latin typeface="Montserrat"/>
                <a:ea typeface="Montserrat"/>
                <a:cs typeface="Montserrat"/>
                <a:sym typeface="Montserrat"/>
              </a:rPr>
              <a:t>on a suite of diverse language tasks with a scalable, task-agnostic system.</a:t>
            </a:r>
            <a:endParaRPr/>
          </a:p>
          <a:p>
            <a:pPr indent="0" lvl="0" marL="0" marR="0" rtl="0" algn="ctr">
              <a:lnSpc>
                <a:spcPct val="112003"/>
              </a:lnSpc>
              <a:spcBef>
                <a:spcPts val="0"/>
              </a:spcBef>
              <a:spcAft>
                <a:spcPts val="0"/>
              </a:spcAft>
              <a:buNone/>
            </a:pPr>
            <a:r>
              <a:t/>
            </a:r>
            <a:endParaRPr b="0" i="0" sz="3999" u="none" cap="none" strike="noStrike">
              <a:solidFill>
                <a:srgbClr val="000000"/>
              </a:solidFill>
              <a:latin typeface="Montserrat"/>
              <a:ea typeface="Montserrat"/>
              <a:cs typeface="Montserrat"/>
              <a:sym typeface="Montserrat"/>
            </a:endParaRPr>
          </a:p>
          <a:p>
            <a:pPr indent="0" lvl="0" marL="0" marR="0" rtl="0" algn="ctr">
              <a:lnSpc>
                <a:spcPct val="112003"/>
              </a:lnSpc>
              <a:spcBef>
                <a:spcPts val="0"/>
              </a:spcBef>
              <a:spcAft>
                <a:spcPts val="0"/>
              </a:spcAft>
              <a:buNone/>
            </a:pPr>
            <a:r>
              <a:rPr b="0" i="0" lang="en-US" sz="3999" u="none" cap="none" strike="noStrike">
                <a:solidFill>
                  <a:srgbClr val="000000"/>
                </a:solidFill>
                <a:latin typeface="Montserrat"/>
                <a:ea typeface="Montserrat"/>
                <a:cs typeface="Montserrat"/>
                <a:sym typeface="Montserrat"/>
              </a:rPr>
              <a:t>These results provide </a:t>
            </a:r>
            <a:r>
              <a:rPr b="1" i="0" lang="en-US" sz="3999" u="none" cap="none" strike="noStrike">
                <a:solidFill>
                  <a:srgbClr val="3B5996"/>
                </a:solidFill>
                <a:latin typeface="Montserrat"/>
                <a:ea typeface="Montserrat"/>
                <a:cs typeface="Montserrat"/>
                <a:sym typeface="Montserrat"/>
              </a:rPr>
              <a:t>a convincing example that pairing supervised learning methods with unsupervised pretraining works very well.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380" name="Google Shape;380;p29"/>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381" name="Google Shape;381;p29"/>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382" name="Google Shape;382;p29"/>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61000"/>
            </a:blip>
            <a:stretch>
              <a:fillRect b="0" l="0" r="0" t="0"/>
            </a:stretch>
          </a:blipFill>
          <a:ln>
            <a:noFill/>
          </a:ln>
        </p:spPr>
      </p:sp>
      <p:sp>
        <p:nvSpPr>
          <p:cNvPr id="383" name="Google Shape;383;p29"/>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61000"/>
            </a:blip>
            <a:stretch>
              <a:fillRect b="0" l="0" r="0" t="0"/>
            </a:stretch>
          </a:blipFill>
          <a:ln>
            <a:noFill/>
          </a:ln>
        </p:spPr>
      </p:sp>
      <p:sp>
        <p:nvSpPr>
          <p:cNvPr id="384" name="Google Shape;384;p29"/>
          <p:cNvSpPr txBox="1"/>
          <p:nvPr/>
        </p:nvSpPr>
        <p:spPr>
          <a:xfrm>
            <a:off x="1378991" y="4075342"/>
            <a:ext cx="15530019" cy="2202990"/>
          </a:xfrm>
          <a:prstGeom prst="rect">
            <a:avLst/>
          </a:prstGeom>
          <a:noFill/>
          <a:ln>
            <a:noFill/>
          </a:ln>
        </p:spPr>
        <p:txBody>
          <a:bodyPr anchorCtr="0" anchor="t" bIns="0" lIns="0" spcFirstLastPara="1" rIns="0" wrap="square" tIns="0">
            <a:spAutoFit/>
          </a:bodyPr>
          <a:lstStyle/>
          <a:p>
            <a:pPr indent="0" lvl="0" marL="0" marR="0" rtl="0" algn="ctr">
              <a:lnSpc>
                <a:spcPct val="111999"/>
              </a:lnSpc>
              <a:spcBef>
                <a:spcPts val="0"/>
              </a:spcBef>
              <a:spcAft>
                <a:spcPts val="0"/>
              </a:spcAft>
              <a:buNone/>
            </a:pPr>
            <a:r>
              <a:rPr b="0" i="0" lang="en-US" sz="7767" u="none" cap="none" strike="noStrike">
                <a:solidFill>
                  <a:srgbClr val="6BAFC7"/>
                </a:solidFill>
                <a:latin typeface="Montserrat"/>
                <a:ea typeface="Montserrat"/>
                <a:cs typeface="Montserrat"/>
                <a:sym typeface="Montserrat"/>
              </a:rPr>
              <a:t>“Very little tuning was used to achieve our results.”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390" name="Google Shape;390;p36"/>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391" name="Google Shape;391;p36"/>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392" name="Google Shape;392;p36"/>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61000"/>
            </a:blip>
            <a:stretch>
              <a:fillRect b="0" l="0" r="0" t="0"/>
            </a:stretch>
          </a:blipFill>
          <a:ln>
            <a:noFill/>
          </a:ln>
        </p:spPr>
      </p:sp>
      <p:sp>
        <p:nvSpPr>
          <p:cNvPr id="393" name="Google Shape;393;p36"/>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61000"/>
            </a:blip>
            <a:stretch>
              <a:fillRect b="0" l="0" r="0" t="0"/>
            </a:stretch>
          </a:blipFill>
          <a:ln>
            <a:noFill/>
          </a:ln>
        </p:spPr>
      </p:sp>
      <p:sp>
        <p:nvSpPr>
          <p:cNvPr id="394" name="Google Shape;394;p36"/>
          <p:cNvSpPr txBox="1"/>
          <p:nvPr/>
        </p:nvSpPr>
        <p:spPr>
          <a:xfrm>
            <a:off x="1378991" y="3128514"/>
            <a:ext cx="15530019" cy="3374390"/>
          </a:xfrm>
          <a:prstGeom prst="rect">
            <a:avLst/>
          </a:prstGeom>
          <a:noFill/>
          <a:ln>
            <a:noFill/>
          </a:ln>
        </p:spPr>
        <p:txBody>
          <a:bodyPr anchorCtr="0" anchor="t" bIns="0" lIns="0" spcFirstLastPara="1" rIns="0" wrap="square" tIns="0">
            <a:spAutoFit/>
          </a:bodyPr>
          <a:lstStyle/>
          <a:p>
            <a:pPr indent="0" lvl="0" marL="0" marR="0" rtl="0" algn="ctr">
              <a:lnSpc>
                <a:spcPct val="112003"/>
              </a:lnSpc>
              <a:spcBef>
                <a:spcPts val="0"/>
              </a:spcBef>
              <a:spcAft>
                <a:spcPts val="0"/>
              </a:spcAft>
              <a:buNone/>
            </a:pPr>
            <a:r>
              <a:rPr b="0" i="0" lang="en-US" sz="3999" u="none" cap="none" strike="noStrike">
                <a:solidFill>
                  <a:srgbClr val="000000"/>
                </a:solidFill>
                <a:latin typeface="Montserrat"/>
                <a:ea typeface="Montserrat"/>
                <a:cs typeface="Montserrat"/>
                <a:sym typeface="Montserrat"/>
              </a:rPr>
              <a:t>Our results are a promising step </a:t>
            </a:r>
            <a:r>
              <a:rPr b="1" i="0" lang="en-US" sz="3999" u="none" cap="none" strike="noStrike">
                <a:solidFill>
                  <a:srgbClr val="6BAFC7"/>
                </a:solidFill>
                <a:latin typeface="Montserrat"/>
                <a:ea typeface="Montserrat"/>
                <a:cs typeface="Montserrat"/>
                <a:sym typeface="Montserrat"/>
              </a:rPr>
              <a:t>towards general unsupervised representation learning</a:t>
            </a:r>
            <a:r>
              <a:rPr b="0" i="0" lang="en-US" sz="3999" u="none" cap="none" strike="noStrike">
                <a:solidFill>
                  <a:srgbClr val="000000"/>
                </a:solidFill>
                <a:latin typeface="Montserrat"/>
                <a:ea typeface="Montserrat"/>
                <a:cs typeface="Montserrat"/>
                <a:sym typeface="Montserrat"/>
              </a:rPr>
              <a:t>. We found the results by exploring whether we could learn good quality representations as a side effect of language modeling, and scaled up an existing model on a carefully-chosen dataset. </a:t>
            </a:r>
            <a:r>
              <a:rPr b="1" i="0" lang="en-US" sz="3999" u="none" cap="none" strike="noStrike">
                <a:solidFill>
                  <a:srgbClr val="3B5996"/>
                </a:solidFill>
                <a:latin typeface="Montserrat"/>
                <a:ea typeface="Montserrat"/>
                <a:cs typeface="Montserrat"/>
                <a:sym typeface="Montserrat"/>
              </a:rPr>
              <a:t>Yet the underlying phenomena remain more mysterious than clear.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7"/>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3">
              <a:alphaModFix/>
            </a:blip>
            <a:stretch>
              <a:fillRect b="0" l="0" r="0" t="0"/>
            </a:stretch>
          </a:blipFill>
          <a:ln>
            <a:noFill/>
          </a:ln>
        </p:spPr>
      </p:sp>
      <p:sp>
        <p:nvSpPr>
          <p:cNvPr id="404" name="Google Shape;404;p37"/>
          <p:cNvSpPr/>
          <p:nvPr/>
        </p:nvSpPr>
        <p:spPr>
          <a:xfrm>
            <a:off x="0" y="0"/>
            <a:ext cx="18804510" cy="2861494"/>
          </a:xfrm>
          <a:prstGeom prst="rect">
            <a:avLst/>
          </a:prstGeom>
          <a:solidFill>
            <a:srgbClr val="6BA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7"/>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406" name="Google Shape;406;p37"/>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16000"/>
            </a:blip>
            <a:stretch>
              <a:fillRect b="0" l="0" r="0" t="0"/>
            </a:stretch>
          </a:blipFill>
          <a:ln>
            <a:noFill/>
          </a:ln>
        </p:spPr>
      </p:sp>
      <p:sp>
        <p:nvSpPr>
          <p:cNvPr id="407" name="Google Shape;407;p37"/>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6">
              <a:alphaModFix amt="16000"/>
            </a:blip>
            <a:stretch>
              <a:fillRect b="0" l="0" r="0" t="0"/>
            </a:stretch>
          </a:blipFill>
          <a:ln>
            <a:noFill/>
          </a:ln>
        </p:spPr>
      </p:sp>
      <p:sp>
        <p:nvSpPr>
          <p:cNvPr id="408" name="Google Shape;408;p37"/>
          <p:cNvSpPr/>
          <p:nvPr/>
        </p:nvSpPr>
        <p:spPr>
          <a:xfrm>
            <a:off x="8177388" y="2861494"/>
            <a:ext cx="9485136" cy="7425506"/>
          </a:xfrm>
          <a:custGeom>
            <a:rect b="b" l="l" r="r" t="t"/>
            <a:pathLst>
              <a:path extrusionOk="0" h="7425506" w="9485136">
                <a:moveTo>
                  <a:pt x="0" y="0"/>
                </a:moveTo>
                <a:lnTo>
                  <a:pt x="9485136" y="0"/>
                </a:lnTo>
                <a:lnTo>
                  <a:pt x="9485136" y="7425506"/>
                </a:lnTo>
                <a:lnTo>
                  <a:pt x="0" y="7425506"/>
                </a:lnTo>
                <a:lnTo>
                  <a:pt x="0" y="0"/>
                </a:lnTo>
                <a:close/>
              </a:path>
            </a:pathLst>
          </a:custGeom>
          <a:blipFill rotWithShape="1">
            <a:blip r:embed="rId7">
              <a:alphaModFix/>
            </a:blip>
            <a:stretch>
              <a:fillRect b="0" l="0" r="0" t="0"/>
            </a:stretch>
          </a:blipFill>
          <a:ln>
            <a:noFill/>
          </a:ln>
        </p:spPr>
      </p:sp>
      <p:sp>
        <p:nvSpPr>
          <p:cNvPr id="409" name="Google Shape;409;p37"/>
          <p:cNvSpPr txBox="1"/>
          <p:nvPr/>
        </p:nvSpPr>
        <p:spPr>
          <a:xfrm>
            <a:off x="1028700" y="941873"/>
            <a:ext cx="16633824" cy="1229482"/>
          </a:xfrm>
          <a:prstGeom prst="rect">
            <a:avLst/>
          </a:prstGeom>
          <a:noFill/>
          <a:ln>
            <a:noFill/>
          </a:ln>
        </p:spPr>
        <p:txBody>
          <a:bodyPr anchorCtr="0" anchor="t" bIns="0" lIns="0" spcFirstLastPara="1" rIns="0" wrap="square" tIns="0">
            <a:spAutoFit/>
          </a:bodyPr>
          <a:lstStyle/>
          <a:p>
            <a:pPr indent="0" lvl="0" marL="0" marR="0" rtl="0" algn="l">
              <a:lnSpc>
                <a:spcPct val="111994"/>
              </a:lnSpc>
              <a:spcBef>
                <a:spcPts val="0"/>
              </a:spcBef>
              <a:spcAft>
                <a:spcPts val="0"/>
              </a:spcAft>
              <a:buNone/>
            </a:pPr>
            <a:r>
              <a:rPr b="1" i="0" lang="en-US" sz="8512" u="none" cap="none" strike="noStrike">
                <a:solidFill>
                  <a:srgbClr val="FFFFFF"/>
                </a:solidFill>
                <a:latin typeface="Montserrat Black"/>
                <a:ea typeface="Montserrat Black"/>
                <a:cs typeface="Montserrat Black"/>
                <a:sym typeface="Montserrat Black"/>
              </a:rPr>
              <a:t>GPT</a:t>
            </a:r>
            <a:endParaRPr/>
          </a:p>
        </p:txBody>
      </p:sp>
      <p:sp>
        <p:nvSpPr>
          <p:cNvPr id="410" name="Google Shape;410;p37"/>
          <p:cNvSpPr txBox="1"/>
          <p:nvPr/>
        </p:nvSpPr>
        <p:spPr>
          <a:xfrm>
            <a:off x="654568" y="3439627"/>
            <a:ext cx="7754642" cy="5293744"/>
          </a:xfrm>
          <a:prstGeom prst="rect">
            <a:avLst/>
          </a:prstGeom>
          <a:noFill/>
          <a:ln>
            <a:noFill/>
          </a:ln>
        </p:spPr>
        <p:txBody>
          <a:bodyPr anchorCtr="0" anchor="t" bIns="0" lIns="0" spcFirstLastPara="1" rIns="0" wrap="square" tIns="0">
            <a:spAutoFit/>
          </a:bodyPr>
          <a:lstStyle/>
          <a:p>
            <a:pPr indent="0" lvl="0" marL="0" marR="0" rtl="0" algn="l">
              <a:lnSpc>
                <a:spcPct val="181017"/>
              </a:lnSpc>
              <a:spcBef>
                <a:spcPts val="0"/>
              </a:spcBef>
              <a:spcAft>
                <a:spcPts val="0"/>
              </a:spcAft>
              <a:buNone/>
            </a:pPr>
            <a:r>
              <a:rPr b="0" i="0" lang="en-US" sz="4699" u="none" cap="none" strike="noStrike">
                <a:solidFill>
                  <a:srgbClr val="000000"/>
                </a:solidFill>
                <a:latin typeface="Montserrat"/>
                <a:ea typeface="Montserrat"/>
                <a:cs typeface="Montserrat"/>
                <a:sym typeface="Montserrat"/>
              </a:rPr>
              <a:t>Task-specific performance steadily increases as the underlying model improves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8"/>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3">
              <a:alphaModFix/>
            </a:blip>
            <a:stretch>
              <a:fillRect b="0" l="0" r="0" t="0"/>
            </a:stretch>
          </a:blipFill>
          <a:ln>
            <a:noFill/>
          </a:ln>
        </p:spPr>
      </p:sp>
      <p:sp>
        <p:nvSpPr>
          <p:cNvPr id="420" name="Google Shape;420;p38"/>
          <p:cNvSpPr/>
          <p:nvPr/>
        </p:nvSpPr>
        <p:spPr>
          <a:xfrm>
            <a:off x="0" y="0"/>
            <a:ext cx="18804510" cy="2861494"/>
          </a:xfrm>
          <a:prstGeom prst="rect">
            <a:avLst/>
          </a:prstGeom>
          <a:solidFill>
            <a:srgbClr val="6BA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8"/>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422" name="Google Shape;422;p38"/>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16000"/>
            </a:blip>
            <a:stretch>
              <a:fillRect b="0" l="0" r="0" t="0"/>
            </a:stretch>
          </a:blipFill>
          <a:ln>
            <a:noFill/>
          </a:ln>
        </p:spPr>
      </p:sp>
      <p:sp>
        <p:nvSpPr>
          <p:cNvPr id="423" name="Google Shape;423;p38"/>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6">
              <a:alphaModFix amt="16000"/>
            </a:blip>
            <a:stretch>
              <a:fillRect b="0" l="0" r="0" t="0"/>
            </a:stretch>
          </a:blipFill>
          <a:ln>
            <a:noFill/>
          </a:ln>
        </p:spPr>
      </p:sp>
      <p:sp>
        <p:nvSpPr>
          <p:cNvPr id="424" name="Google Shape;424;p38"/>
          <p:cNvSpPr txBox="1"/>
          <p:nvPr/>
        </p:nvSpPr>
        <p:spPr>
          <a:xfrm>
            <a:off x="1028700" y="941873"/>
            <a:ext cx="16633824" cy="1229482"/>
          </a:xfrm>
          <a:prstGeom prst="rect">
            <a:avLst/>
          </a:prstGeom>
          <a:noFill/>
          <a:ln>
            <a:noFill/>
          </a:ln>
        </p:spPr>
        <p:txBody>
          <a:bodyPr anchorCtr="0" anchor="t" bIns="0" lIns="0" spcFirstLastPara="1" rIns="0" wrap="square" tIns="0">
            <a:spAutoFit/>
          </a:bodyPr>
          <a:lstStyle/>
          <a:p>
            <a:pPr indent="0" lvl="0" marL="0" marR="0" rtl="0" algn="l">
              <a:lnSpc>
                <a:spcPct val="111994"/>
              </a:lnSpc>
              <a:spcBef>
                <a:spcPts val="0"/>
              </a:spcBef>
              <a:spcAft>
                <a:spcPts val="0"/>
              </a:spcAft>
              <a:buNone/>
            </a:pPr>
            <a:r>
              <a:rPr b="1" i="0" lang="en-US" sz="8512" u="none" cap="none" strike="noStrike">
                <a:solidFill>
                  <a:srgbClr val="FFFFFF"/>
                </a:solidFill>
                <a:latin typeface="Montserrat Black"/>
                <a:ea typeface="Montserrat Black"/>
                <a:cs typeface="Montserrat Black"/>
                <a:sym typeface="Montserrat Black"/>
              </a:rPr>
              <a:t>TRAINING DETAILS</a:t>
            </a:r>
            <a:endParaRPr/>
          </a:p>
        </p:txBody>
      </p:sp>
      <p:sp>
        <p:nvSpPr>
          <p:cNvPr id="425" name="Google Shape;425;p38"/>
          <p:cNvSpPr txBox="1"/>
          <p:nvPr/>
        </p:nvSpPr>
        <p:spPr>
          <a:xfrm>
            <a:off x="654568" y="3232238"/>
            <a:ext cx="16395770" cy="6111240"/>
          </a:xfrm>
          <a:prstGeom prst="rect">
            <a:avLst/>
          </a:prstGeom>
          <a:noFill/>
          <a:ln>
            <a:noFill/>
          </a:ln>
        </p:spPr>
        <p:txBody>
          <a:bodyPr anchorCtr="0" anchor="t" bIns="0" lIns="0" spcFirstLastPara="1" rIns="0" wrap="square" tIns="0">
            <a:spAutoFit/>
          </a:bodyPr>
          <a:lstStyle/>
          <a:p>
            <a:pPr indent="0" lvl="0" marL="0" marR="0" rtl="0" algn="l">
              <a:lnSpc>
                <a:spcPct val="181000"/>
              </a:lnSpc>
              <a:spcBef>
                <a:spcPts val="0"/>
              </a:spcBef>
              <a:spcAft>
                <a:spcPts val="0"/>
              </a:spcAft>
              <a:buNone/>
            </a:pPr>
            <a:r>
              <a:rPr b="0" i="0" lang="en-US" sz="3000" u="none" cap="none" strike="noStrike">
                <a:solidFill>
                  <a:srgbClr val="000000"/>
                </a:solidFill>
                <a:latin typeface="Montserrat"/>
                <a:ea typeface="Montserrat"/>
                <a:cs typeface="Montserrat"/>
                <a:sym typeface="Montserrat"/>
              </a:rPr>
              <a:t>Model </a:t>
            </a:r>
            <a:endParaRPr/>
          </a:p>
          <a:p>
            <a:pPr indent="-323850" lvl="1" marL="647700" marR="0" rtl="0" algn="l">
              <a:lnSpc>
                <a:spcPct val="181000"/>
              </a:lnSpc>
              <a:spcBef>
                <a:spcPts val="0"/>
              </a:spcBef>
              <a:spcAft>
                <a:spcPts val="0"/>
              </a:spcAft>
              <a:buClr>
                <a:srgbClr val="000000"/>
              </a:buClr>
              <a:buSzPts val="3000"/>
              <a:buFont typeface="Arial"/>
              <a:buChar char="•"/>
            </a:pPr>
            <a:r>
              <a:rPr b="0" i="0" lang="en-US" sz="3000" u="none" cap="none" strike="noStrike">
                <a:solidFill>
                  <a:srgbClr val="000000"/>
                </a:solidFill>
                <a:latin typeface="Montserrat"/>
                <a:ea typeface="Montserrat"/>
                <a:cs typeface="Montserrat"/>
                <a:sym typeface="Montserrat"/>
              </a:rPr>
              <a:t>37-layer (12 block) Transformer</a:t>
            </a:r>
            <a:endParaRPr/>
          </a:p>
          <a:p>
            <a:pPr indent="-323850" lvl="1" marL="647700" marR="0" rtl="0" algn="l">
              <a:lnSpc>
                <a:spcPct val="181000"/>
              </a:lnSpc>
              <a:spcBef>
                <a:spcPts val="0"/>
              </a:spcBef>
              <a:spcAft>
                <a:spcPts val="0"/>
              </a:spcAft>
              <a:buClr>
                <a:srgbClr val="000000"/>
              </a:buClr>
              <a:buSzPts val="3000"/>
              <a:buFont typeface="Arial"/>
              <a:buChar char="•"/>
            </a:pPr>
            <a:r>
              <a:rPr b="0" i="0" lang="en-US" sz="3000" u="none" cap="none" strike="noStrike">
                <a:solidFill>
                  <a:srgbClr val="000000"/>
                </a:solidFill>
                <a:latin typeface="Montserrat"/>
                <a:ea typeface="Montserrat"/>
                <a:cs typeface="Montserrat"/>
                <a:sym typeface="Montserrat"/>
              </a:rPr>
              <a:t>Train on 512 token sequence</a:t>
            </a:r>
            <a:endParaRPr/>
          </a:p>
          <a:p>
            <a:pPr indent="0" lvl="0" marL="0" marR="0" rtl="0" algn="l">
              <a:lnSpc>
                <a:spcPct val="181000"/>
              </a:lnSpc>
              <a:spcBef>
                <a:spcPts val="0"/>
              </a:spcBef>
              <a:spcAft>
                <a:spcPts val="0"/>
              </a:spcAft>
              <a:buNone/>
            </a:pPr>
            <a:r>
              <a:t/>
            </a:r>
            <a:endParaRPr b="0" i="0" sz="3000" u="none" cap="none" strike="noStrike">
              <a:solidFill>
                <a:srgbClr val="000000"/>
              </a:solidFill>
              <a:latin typeface="Montserrat"/>
              <a:ea typeface="Montserrat"/>
              <a:cs typeface="Montserrat"/>
              <a:sym typeface="Montserrat"/>
            </a:endParaRPr>
          </a:p>
          <a:p>
            <a:pPr indent="0" lvl="0" marL="0" marR="0" rtl="0" algn="l">
              <a:lnSpc>
                <a:spcPct val="181000"/>
              </a:lnSpc>
              <a:spcBef>
                <a:spcPts val="0"/>
              </a:spcBef>
              <a:spcAft>
                <a:spcPts val="0"/>
              </a:spcAft>
              <a:buNone/>
            </a:pPr>
            <a:r>
              <a:rPr b="0" i="0" lang="en-US" sz="3000" u="none" cap="none" strike="noStrike">
                <a:solidFill>
                  <a:srgbClr val="000000"/>
                </a:solidFill>
                <a:latin typeface="Montserrat"/>
                <a:ea typeface="Montserrat"/>
                <a:cs typeface="Montserrat"/>
                <a:sym typeface="Montserrat"/>
              </a:rPr>
              <a:t>Data</a:t>
            </a:r>
            <a:endParaRPr/>
          </a:p>
          <a:p>
            <a:pPr indent="-323850" lvl="1" marL="647700" marR="0" rtl="0" algn="l">
              <a:lnSpc>
                <a:spcPct val="181000"/>
              </a:lnSpc>
              <a:spcBef>
                <a:spcPts val="0"/>
              </a:spcBef>
              <a:spcAft>
                <a:spcPts val="0"/>
              </a:spcAft>
              <a:buClr>
                <a:srgbClr val="000000"/>
              </a:buClr>
              <a:buSzPts val="3000"/>
              <a:buFont typeface="Arial"/>
              <a:buChar char="•"/>
            </a:pPr>
            <a:r>
              <a:rPr b="0" i="0" lang="en-US" sz="3000" u="none" cap="none" strike="noStrike">
                <a:solidFill>
                  <a:srgbClr val="000000"/>
                </a:solidFill>
                <a:latin typeface="Montserrat"/>
                <a:ea typeface="Montserrat"/>
                <a:cs typeface="Montserrat"/>
                <a:sym typeface="Montserrat"/>
              </a:rPr>
              <a:t>BooksCorpus dataset</a:t>
            </a:r>
            <a:endParaRPr/>
          </a:p>
          <a:p>
            <a:pPr indent="0" lvl="0" marL="0" marR="0" rtl="0" algn="l">
              <a:lnSpc>
                <a:spcPct val="181000"/>
              </a:lnSpc>
              <a:spcBef>
                <a:spcPts val="0"/>
              </a:spcBef>
              <a:spcAft>
                <a:spcPts val="0"/>
              </a:spcAft>
              <a:buNone/>
            </a:pPr>
            <a:r>
              <a:t/>
            </a:r>
            <a:endParaRPr b="0" i="0" sz="3000" u="none" cap="none" strike="noStrike">
              <a:solidFill>
                <a:srgbClr val="000000"/>
              </a:solidFill>
              <a:latin typeface="Montserrat"/>
              <a:ea typeface="Montserrat"/>
              <a:cs typeface="Montserrat"/>
              <a:sym typeface="Montserrat"/>
            </a:endParaRPr>
          </a:p>
          <a:p>
            <a:pPr indent="0" lvl="0" marL="0" marR="0" rtl="0" algn="l">
              <a:lnSpc>
                <a:spcPct val="181000"/>
              </a:lnSpc>
              <a:spcBef>
                <a:spcPts val="0"/>
              </a:spcBef>
              <a:spcAft>
                <a:spcPts val="0"/>
              </a:spcAft>
              <a:buNone/>
            </a:pPr>
            <a:r>
              <a:rPr b="0" i="0" lang="en-US" sz="3000" u="none" cap="none" strike="noStrike">
                <a:solidFill>
                  <a:srgbClr val="000000"/>
                </a:solidFill>
                <a:latin typeface="Montserrat"/>
                <a:ea typeface="Montserrat"/>
                <a:cs typeface="Montserrat"/>
                <a:sym typeface="Montserrat"/>
              </a:rPr>
              <a:t>Training</a:t>
            </a:r>
            <a:endParaRPr/>
          </a:p>
          <a:p>
            <a:pPr indent="-323850" lvl="1" marL="647700" marR="0" rtl="0" algn="l">
              <a:lnSpc>
                <a:spcPct val="181000"/>
              </a:lnSpc>
              <a:spcBef>
                <a:spcPts val="0"/>
              </a:spcBef>
              <a:spcAft>
                <a:spcPts val="0"/>
              </a:spcAft>
              <a:buClr>
                <a:srgbClr val="000000"/>
              </a:buClr>
              <a:buSzPts val="3000"/>
              <a:buFont typeface="Arial"/>
              <a:buChar char="•"/>
            </a:pPr>
            <a:r>
              <a:rPr b="0" i="0" lang="en-US" sz="3000" u="none" cap="none" strike="noStrike">
                <a:solidFill>
                  <a:srgbClr val="000000"/>
                </a:solidFill>
                <a:latin typeface="Montserrat"/>
                <a:ea typeface="Montserrat"/>
                <a:cs typeface="Montserrat"/>
                <a:sym typeface="Montserrat"/>
              </a:rPr>
              <a:t>One month on 8 P600 GPUs (0.96 petaflop days)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9"/>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3">
              <a:alphaModFix/>
            </a:blip>
            <a:stretch>
              <a:fillRect b="0" l="0" r="0" t="0"/>
            </a:stretch>
          </a:blipFill>
          <a:ln>
            <a:noFill/>
          </a:ln>
        </p:spPr>
      </p:sp>
      <p:sp>
        <p:nvSpPr>
          <p:cNvPr id="435" name="Google Shape;435;p39"/>
          <p:cNvSpPr/>
          <p:nvPr/>
        </p:nvSpPr>
        <p:spPr>
          <a:xfrm>
            <a:off x="0" y="0"/>
            <a:ext cx="18804510" cy="2861494"/>
          </a:xfrm>
          <a:prstGeom prst="rect">
            <a:avLst/>
          </a:prstGeom>
          <a:solidFill>
            <a:srgbClr val="6BA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9"/>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437" name="Google Shape;437;p39"/>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16000"/>
            </a:blip>
            <a:stretch>
              <a:fillRect b="0" l="0" r="0" t="0"/>
            </a:stretch>
          </a:blipFill>
          <a:ln>
            <a:noFill/>
          </a:ln>
        </p:spPr>
      </p:sp>
      <p:sp>
        <p:nvSpPr>
          <p:cNvPr id="438" name="Google Shape;438;p39"/>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6">
              <a:alphaModFix amt="16000"/>
            </a:blip>
            <a:stretch>
              <a:fillRect b="0" l="0" r="0" t="0"/>
            </a:stretch>
          </a:blipFill>
          <a:ln>
            <a:noFill/>
          </a:ln>
        </p:spPr>
      </p:sp>
      <p:sp>
        <p:nvSpPr>
          <p:cNvPr id="439" name="Google Shape;439;p39"/>
          <p:cNvSpPr/>
          <p:nvPr/>
        </p:nvSpPr>
        <p:spPr>
          <a:xfrm>
            <a:off x="2188210" y="3090414"/>
            <a:ext cx="13911580" cy="7089963"/>
          </a:xfrm>
          <a:custGeom>
            <a:rect b="b" l="l" r="r" t="t"/>
            <a:pathLst>
              <a:path extrusionOk="0" h="7089963" w="13911580">
                <a:moveTo>
                  <a:pt x="0" y="0"/>
                </a:moveTo>
                <a:lnTo>
                  <a:pt x="13911580" y="0"/>
                </a:lnTo>
                <a:lnTo>
                  <a:pt x="13911580" y="7089962"/>
                </a:lnTo>
                <a:lnTo>
                  <a:pt x="0" y="7089962"/>
                </a:lnTo>
                <a:lnTo>
                  <a:pt x="0" y="0"/>
                </a:lnTo>
                <a:close/>
              </a:path>
            </a:pathLst>
          </a:custGeom>
          <a:blipFill rotWithShape="1">
            <a:blip r:embed="rId7">
              <a:alphaModFix/>
            </a:blip>
            <a:stretch>
              <a:fillRect b="0" l="0" r="0" t="0"/>
            </a:stretch>
          </a:blipFill>
          <a:ln>
            <a:noFill/>
          </a:ln>
        </p:spPr>
      </p:sp>
      <p:sp>
        <p:nvSpPr>
          <p:cNvPr id="440" name="Google Shape;440;p39"/>
          <p:cNvSpPr txBox="1"/>
          <p:nvPr/>
        </p:nvSpPr>
        <p:spPr>
          <a:xfrm>
            <a:off x="1028700" y="941873"/>
            <a:ext cx="16633824" cy="1229482"/>
          </a:xfrm>
          <a:prstGeom prst="rect">
            <a:avLst/>
          </a:prstGeom>
          <a:noFill/>
          <a:ln>
            <a:noFill/>
          </a:ln>
        </p:spPr>
        <p:txBody>
          <a:bodyPr anchorCtr="0" anchor="t" bIns="0" lIns="0" spcFirstLastPara="1" rIns="0" wrap="square" tIns="0">
            <a:spAutoFit/>
          </a:bodyPr>
          <a:lstStyle/>
          <a:p>
            <a:pPr indent="0" lvl="0" marL="0" marR="0" rtl="0" algn="l">
              <a:lnSpc>
                <a:spcPct val="111994"/>
              </a:lnSpc>
              <a:spcBef>
                <a:spcPts val="0"/>
              </a:spcBef>
              <a:spcAft>
                <a:spcPts val="0"/>
              </a:spcAft>
              <a:buNone/>
            </a:pPr>
            <a:r>
              <a:rPr b="1" i="0" lang="en-US" sz="8512" u="none" cap="none" strike="noStrike">
                <a:solidFill>
                  <a:srgbClr val="FFFFFF"/>
                </a:solidFill>
                <a:latin typeface="Montserrat Black"/>
                <a:ea typeface="Montserrat Black"/>
                <a:cs typeface="Montserrat Black"/>
                <a:sym typeface="Montserrat Black"/>
              </a:rPr>
              <a:t>TRAINING DETAILS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0"/>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3">
              <a:alphaModFix/>
            </a:blip>
            <a:stretch>
              <a:fillRect b="0" l="0" r="0" t="0"/>
            </a:stretch>
          </a:blipFill>
          <a:ln>
            <a:noFill/>
          </a:ln>
        </p:spPr>
      </p:sp>
      <p:sp>
        <p:nvSpPr>
          <p:cNvPr id="446" name="Google Shape;446;p40"/>
          <p:cNvSpPr/>
          <p:nvPr/>
        </p:nvSpPr>
        <p:spPr>
          <a:xfrm>
            <a:off x="0" y="0"/>
            <a:ext cx="18804510" cy="2861494"/>
          </a:xfrm>
          <a:prstGeom prst="rect">
            <a:avLst/>
          </a:prstGeom>
          <a:solidFill>
            <a:srgbClr val="6BA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0"/>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448" name="Google Shape;448;p40"/>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16000"/>
            </a:blip>
            <a:stretch>
              <a:fillRect b="0" l="0" r="0" t="0"/>
            </a:stretch>
          </a:blipFill>
          <a:ln>
            <a:noFill/>
          </a:ln>
        </p:spPr>
      </p:sp>
      <p:sp>
        <p:nvSpPr>
          <p:cNvPr id="449" name="Google Shape;449;p40"/>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6">
              <a:alphaModFix amt="16000"/>
            </a:blip>
            <a:stretch>
              <a:fillRect b="0" l="0" r="0" t="0"/>
            </a:stretch>
          </a:blipFill>
          <a:ln>
            <a:noFill/>
          </a:ln>
        </p:spPr>
      </p:sp>
      <p:sp>
        <p:nvSpPr>
          <p:cNvPr id="450" name="Google Shape;450;p40"/>
          <p:cNvSpPr/>
          <p:nvPr/>
        </p:nvSpPr>
        <p:spPr>
          <a:xfrm>
            <a:off x="8177388" y="2861494"/>
            <a:ext cx="9485136" cy="7425506"/>
          </a:xfrm>
          <a:custGeom>
            <a:rect b="b" l="l" r="r" t="t"/>
            <a:pathLst>
              <a:path extrusionOk="0" h="7425506" w="9485136">
                <a:moveTo>
                  <a:pt x="0" y="0"/>
                </a:moveTo>
                <a:lnTo>
                  <a:pt x="9485136" y="0"/>
                </a:lnTo>
                <a:lnTo>
                  <a:pt x="9485136" y="7425506"/>
                </a:lnTo>
                <a:lnTo>
                  <a:pt x="0" y="7425506"/>
                </a:lnTo>
                <a:lnTo>
                  <a:pt x="0" y="0"/>
                </a:lnTo>
                <a:close/>
              </a:path>
            </a:pathLst>
          </a:custGeom>
          <a:blipFill rotWithShape="1">
            <a:blip r:embed="rId7">
              <a:alphaModFix/>
            </a:blip>
            <a:stretch>
              <a:fillRect b="0" l="0" r="0" t="0"/>
            </a:stretch>
          </a:blipFill>
          <a:ln>
            <a:noFill/>
          </a:ln>
        </p:spPr>
      </p:sp>
      <p:sp>
        <p:nvSpPr>
          <p:cNvPr id="451" name="Google Shape;451;p40"/>
          <p:cNvSpPr/>
          <p:nvPr/>
        </p:nvSpPr>
        <p:spPr>
          <a:xfrm>
            <a:off x="6720179" y="97868"/>
            <a:ext cx="11391309" cy="2665759"/>
          </a:xfrm>
          <a:custGeom>
            <a:rect b="b" l="l" r="r" t="t"/>
            <a:pathLst>
              <a:path extrusionOk="0" h="2665759" w="11391309">
                <a:moveTo>
                  <a:pt x="0" y="0"/>
                </a:moveTo>
                <a:lnTo>
                  <a:pt x="11391309" y="0"/>
                </a:lnTo>
                <a:lnTo>
                  <a:pt x="11391309" y="2665758"/>
                </a:lnTo>
                <a:lnTo>
                  <a:pt x="0" y="2665758"/>
                </a:lnTo>
                <a:lnTo>
                  <a:pt x="0" y="0"/>
                </a:lnTo>
                <a:close/>
              </a:path>
            </a:pathLst>
          </a:custGeom>
          <a:blipFill rotWithShape="1">
            <a:blip r:embed="rId8">
              <a:alphaModFix/>
            </a:blip>
            <a:stretch>
              <a:fillRect b="0" l="0" r="0" t="0"/>
            </a:stretch>
          </a:blipFill>
          <a:ln>
            <a:noFill/>
          </a:ln>
        </p:spPr>
      </p:sp>
      <p:sp>
        <p:nvSpPr>
          <p:cNvPr id="452" name="Google Shape;452;p40"/>
          <p:cNvSpPr txBox="1"/>
          <p:nvPr/>
        </p:nvSpPr>
        <p:spPr>
          <a:xfrm>
            <a:off x="1028700" y="941873"/>
            <a:ext cx="16633824" cy="1229482"/>
          </a:xfrm>
          <a:prstGeom prst="rect">
            <a:avLst/>
          </a:prstGeom>
          <a:noFill/>
          <a:ln>
            <a:noFill/>
          </a:ln>
        </p:spPr>
        <p:txBody>
          <a:bodyPr anchorCtr="0" anchor="t" bIns="0" lIns="0" spcFirstLastPara="1" rIns="0" wrap="square" tIns="0">
            <a:spAutoFit/>
          </a:bodyPr>
          <a:lstStyle/>
          <a:p>
            <a:pPr indent="0" lvl="0" marL="0" marR="0" rtl="0" algn="l">
              <a:lnSpc>
                <a:spcPct val="111994"/>
              </a:lnSpc>
              <a:spcBef>
                <a:spcPts val="0"/>
              </a:spcBef>
              <a:spcAft>
                <a:spcPts val="0"/>
              </a:spcAft>
              <a:buNone/>
            </a:pPr>
            <a:r>
              <a:rPr b="1" i="0" lang="en-US" sz="8512" u="none" cap="none" strike="noStrike">
                <a:solidFill>
                  <a:srgbClr val="FFFFFF"/>
                </a:solidFill>
                <a:latin typeface="Montserrat Black"/>
                <a:ea typeface="Montserrat Black"/>
                <a:cs typeface="Montserrat Black"/>
                <a:sym typeface="Montserrat Black"/>
              </a:rPr>
              <a:t>GPT</a:t>
            </a:r>
            <a:endParaRPr/>
          </a:p>
        </p:txBody>
      </p:sp>
      <p:sp>
        <p:nvSpPr>
          <p:cNvPr id="453" name="Google Shape;453;p40"/>
          <p:cNvSpPr txBox="1"/>
          <p:nvPr/>
        </p:nvSpPr>
        <p:spPr>
          <a:xfrm>
            <a:off x="654568" y="3439627"/>
            <a:ext cx="7754642" cy="5293744"/>
          </a:xfrm>
          <a:prstGeom prst="rect">
            <a:avLst/>
          </a:prstGeom>
          <a:noFill/>
          <a:ln>
            <a:noFill/>
          </a:ln>
        </p:spPr>
        <p:txBody>
          <a:bodyPr anchorCtr="0" anchor="t" bIns="0" lIns="0" spcFirstLastPara="1" rIns="0" wrap="square" tIns="0">
            <a:spAutoFit/>
          </a:bodyPr>
          <a:lstStyle/>
          <a:p>
            <a:pPr indent="0" lvl="0" marL="0" marR="0" rtl="0" algn="l">
              <a:lnSpc>
                <a:spcPct val="181017"/>
              </a:lnSpc>
              <a:spcBef>
                <a:spcPts val="0"/>
              </a:spcBef>
              <a:spcAft>
                <a:spcPts val="0"/>
              </a:spcAft>
              <a:buNone/>
            </a:pPr>
            <a:r>
              <a:rPr b="0" i="0" lang="en-US" sz="4699" u="none" cap="none" strike="noStrike">
                <a:solidFill>
                  <a:srgbClr val="000000"/>
                </a:solidFill>
                <a:latin typeface="Montserrat"/>
                <a:ea typeface="Montserrat"/>
                <a:cs typeface="Montserrat"/>
                <a:sym typeface="Montserrat"/>
              </a:rPr>
              <a:t>Task-specific performance steadily increases as the underlying model improves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1"/>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3">
              <a:alphaModFix/>
            </a:blip>
            <a:stretch>
              <a:fillRect b="0" l="0" r="0" t="0"/>
            </a:stretch>
          </a:blipFill>
          <a:ln>
            <a:noFill/>
          </a:ln>
        </p:spPr>
      </p:sp>
      <p:sp>
        <p:nvSpPr>
          <p:cNvPr id="463" name="Google Shape;463;p41"/>
          <p:cNvSpPr/>
          <p:nvPr/>
        </p:nvSpPr>
        <p:spPr>
          <a:xfrm>
            <a:off x="0" y="0"/>
            <a:ext cx="18804510" cy="2861494"/>
          </a:xfrm>
          <a:prstGeom prst="rect">
            <a:avLst/>
          </a:prstGeom>
          <a:solidFill>
            <a:srgbClr val="6BA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1"/>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465" name="Google Shape;465;p41"/>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16000"/>
            </a:blip>
            <a:stretch>
              <a:fillRect b="0" l="0" r="0" t="0"/>
            </a:stretch>
          </a:blipFill>
          <a:ln>
            <a:noFill/>
          </a:ln>
        </p:spPr>
      </p:sp>
      <p:sp>
        <p:nvSpPr>
          <p:cNvPr id="466" name="Google Shape;466;p41"/>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6">
              <a:alphaModFix amt="16000"/>
            </a:blip>
            <a:stretch>
              <a:fillRect b="0" l="0" r="0" t="0"/>
            </a:stretch>
          </a:blipFill>
          <a:ln>
            <a:noFill/>
          </a:ln>
        </p:spPr>
      </p:sp>
      <p:sp>
        <p:nvSpPr>
          <p:cNvPr id="467" name="Google Shape;467;p41"/>
          <p:cNvSpPr/>
          <p:nvPr/>
        </p:nvSpPr>
        <p:spPr>
          <a:xfrm>
            <a:off x="10947396" y="3203937"/>
            <a:ext cx="6311904" cy="6311904"/>
          </a:xfrm>
          <a:custGeom>
            <a:rect b="b" l="l" r="r" t="t"/>
            <a:pathLst>
              <a:path extrusionOk="0" h="6311904" w="6311904">
                <a:moveTo>
                  <a:pt x="0" y="0"/>
                </a:moveTo>
                <a:lnTo>
                  <a:pt x="6311904" y="0"/>
                </a:lnTo>
                <a:lnTo>
                  <a:pt x="6311904" y="6311904"/>
                </a:lnTo>
                <a:lnTo>
                  <a:pt x="0" y="6311904"/>
                </a:lnTo>
                <a:lnTo>
                  <a:pt x="0" y="0"/>
                </a:lnTo>
                <a:close/>
              </a:path>
            </a:pathLst>
          </a:custGeom>
          <a:blipFill rotWithShape="1">
            <a:blip r:embed="rId7">
              <a:alphaModFix/>
            </a:blip>
            <a:stretch>
              <a:fillRect b="0" l="0" r="0" t="0"/>
            </a:stretch>
          </a:blipFill>
          <a:ln>
            <a:noFill/>
          </a:ln>
        </p:spPr>
      </p:sp>
      <p:sp>
        <p:nvSpPr>
          <p:cNvPr id="468" name="Google Shape;468;p41"/>
          <p:cNvSpPr txBox="1"/>
          <p:nvPr/>
        </p:nvSpPr>
        <p:spPr>
          <a:xfrm>
            <a:off x="1028700" y="941873"/>
            <a:ext cx="16633800" cy="1263900"/>
          </a:xfrm>
          <a:prstGeom prst="rect">
            <a:avLst/>
          </a:prstGeom>
          <a:noFill/>
          <a:ln>
            <a:noFill/>
          </a:ln>
        </p:spPr>
        <p:txBody>
          <a:bodyPr anchorCtr="0" anchor="t" bIns="0" lIns="0" spcFirstLastPara="1" rIns="0" wrap="square" tIns="0">
            <a:spAutoFit/>
          </a:bodyPr>
          <a:lstStyle/>
          <a:p>
            <a:pPr indent="0" lvl="0" marL="0" marR="0" rtl="0" algn="l">
              <a:lnSpc>
                <a:spcPct val="111994"/>
              </a:lnSpc>
              <a:spcBef>
                <a:spcPts val="0"/>
              </a:spcBef>
              <a:spcAft>
                <a:spcPts val="0"/>
              </a:spcAft>
              <a:buNone/>
            </a:pPr>
            <a:r>
              <a:rPr b="1" i="0" lang="en-US" sz="8212" u="none" cap="none" strike="noStrike">
                <a:solidFill>
                  <a:srgbClr val="FFFFFF"/>
                </a:solidFill>
                <a:latin typeface="Montserrat Black"/>
                <a:ea typeface="Montserrat Black"/>
                <a:cs typeface="Montserrat Black"/>
                <a:sym typeface="Montserrat Black"/>
              </a:rPr>
              <a:t>LIMITATIONS &amp; DRAWBACKS</a:t>
            </a:r>
            <a:endParaRPr sz="1100"/>
          </a:p>
        </p:txBody>
      </p:sp>
      <p:sp>
        <p:nvSpPr>
          <p:cNvPr id="469" name="Google Shape;469;p41"/>
          <p:cNvSpPr txBox="1"/>
          <p:nvPr/>
        </p:nvSpPr>
        <p:spPr>
          <a:xfrm>
            <a:off x="654568" y="3904344"/>
            <a:ext cx="9547529" cy="4739640"/>
          </a:xfrm>
          <a:prstGeom prst="rect">
            <a:avLst/>
          </a:prstGeom>
          <a:noFill/>
          <a:ln>
            <a:noFill/>
          </a:ln>
        </p:spPr>
        <p:txBody>
          <a:bodyPr anchorCtr="0" anchor="t" bIns="0" lIns="0" spcFirstLastPara="1" rIns="0" wrap="square" tIns="0">
            <a:spAutoFit/>
          </a:bodyPr>
          <a:lstStyle/>
          <a:p>
            <a:pPr indent="-323850" lvl="1" marL="647700" marR="0" rtl="0" algn="l">
              <a:lnSpc>
                <a:spcPct val="181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Compute</a:t>
            </a:r>
            <a:r>
              <a:rPr b="0" i="0" lang="en-US" sz="3000" u="none" cap="none" strike="noStrike">
                <a:solidFill>
                  <a:srgbClr val="000000"/>
                </a:solidFill>
                <a:latin typeface="Montserrat"/>
                <a:ea typeface="Montserrat"/>
                <a:cs typeface="Montserrat"/>
                <a:sym typeface="Montserrat"/>
              </a:rPr>
              <a:t> Requirements</a:t>
            </a:r>
            <a:endParaRPr/>
          </a:p>
          <a:p>
            <a:pPr indent="0" lvl="0" marL="0" marR="0" rtl="0" algn="l">
              <a:lnSpc>
                <a:spcPct val="181000"/>
              </a:lnSpc>
              <a:spcBef>
                <a:spcPts val="0"/>
              </a:spcBef>
              <a:spcAft>
                <a:spcPts val="0"/>
              </a:spcAft>
              <a:buNone/>
            </a:pPr>
            <a:r>
              <a:t/>
            </a:r>
            <a:endParaRPr b="0" i="0" sz="3000" u="none" cap="none" strike="noStrike">
              <a:solidFill>
                <a:srgbClr val="000000"/>
              </a:solidFill>
              <a:latin typeface="Montserrat"/>
              <a:ea typeface="Montserrat"/>
              <a:cs typeface="Montserrat"/>
              <a:sym typeface="Montserrat"/>
            </a:endParaRPr>
          </a:p>
          <a:p>
            <a:pPr indent="-323850" lvl="1" marL="647700" marR="0" rtl="0" algn="l">
              <a:lnSpc>
                <a:spcPct val="181000"/>
              </a:lnSpc>
              <a:spcBef>
                <a:spcPts val="0"/>
              </a:spcBef>
              <a:spcAft>
                <a:spcPts val="0"/>
              </a:spcAft>
              <a:buClr>
                <a:srgbClr val="000000"/>
              </a:buClr>
              <a:buSzPts val="3000"/>
              <a:buFont typeface="Arial"/>
              <a:buChar char="•"/>
            </a:pPr>
            <a:r>
              <a:rPr b="0" i="0" lang="en-US" sz="3000" u="none" cap="none" strike="noStrike">
                <a:solidFill>
                  <a:srgbClr val="000000"/>
                </a:solidFill>
                <a:latin typeface="Montserrat"/>
                <a:ea typeface="Montserrat"/>
                <a:cs typeface="Montserrat"/>
                <a:sym typeface="Montserrat"/>
              </a:rPr>
              <a:t>Limits of </a:t>
            </a:r>
            <a:r>
              <a:rPr b="1" i="0" lang="en-US" sz="3000" u="none" cap="none" strike="noStrike">
                <a:solidFill>
                  <a:srgbClr val="000000"/>
                </a:solidFill>
                <a:latin typeface="Montserrat"/>
                <a:ea typeface="Montserrat"/>
                <a:cs typeface="Montserrat"/>
                <a:sym typeface="Montserrat"/>
              </a:rPr>
              <a:t>bias</a:t>
            </a:r>
            <a:r>
              <a:rPr b="0" i="0" lang="en-US" sz="3000" u="none" cap="none" strike="noStrike">
                <a:solidFill>
                  <a:srgbClr val="000000"/>
                </a:solidFill>
                <a:latin typeface="Montserrat"/>
                <a:ea typeface="Montserrat"/>
                <a:cs typeface="Montserrat"/>
                <a:sym typeface="Montserrat"/>
              </a:rPr>
              <a:t> and learning about the world through text</a:t>
            </a:r>
            <a:endParaRPr/>
          </a:p>
          <a:p>
            <a:pPr indent="0" lvl="0" marL="0" marR="0" rtl="0" algn="l">
              <a:lnSpc>
                <a:spcPct val="181000"/>
              </a:lnSpc>
              <a:spcBef>
                <a:spcPts val="0"/>
              </a:spcBef>
              <a:spcAft>
                <a:spcPts val="0"/>
              </a:spcAft>
              <a:buNone/>
            </a:pPr>
            <a:r>
              <a:t/>
            </a:r>
            <a:endParaRPr b="0" i="0" sz="3000" u="none" cap="none" strike="noStrike">
              <a:solidFill>
                <a:srgbClr val="000000"/>
              </a:solidFill>
              <a:latin typeface="Montserrat"/>
              <a:ea typeface="Montserrat"/>
              <a:cs typeface="Montserrat"/>
              <a:sym typeface="Montserrat"/>
            </a:endParaRPr>
          </a:p>
          <a:p>
            <a:pPr indent="-323850" lvl="1" marL="647700" marR="0" rtl="0" algn="l">
              <a:lnSpc>
                <a:spcPct val="181000"/>
              </a:lnSpc>
              <a:spcBef>
                <a:spcPts val="0"/>
              </a:spcBef>
              <a:spcAft>
                <a:spcPts val="0"/>
              </a:spcAft>
              <a:buClr>
                <a:srgbClr val="000000"/>
              </a:buClr>
              <a:buSzPts val="3000"/>
              <a:buFont typeface="Arial"/>
              <a:buChar char="•"/>
            </a:pPr>
            <a:r>
              <a:rPr b="0" i="0" lang="en-US" sz="3000" u="none" cap="none" strike="noStrike">
                <a:solidFill>
                  <a:srgbClr val="000000"/>
                </a:solidFill>
                <a:latin typeface="Montserrat"/>
                <a:ea typeface="Montserrat"/>
                <a:cs typeface="Montserrat"/>
                <a:sym typeface="Montserrat"/>
              </a:rPr>
              <a:t>Still brittle </a:t>
            </a:r>
            <a:r>
              <a:rPr b="1" i="0" lang="en-US" sz="3000" u="none" cap="none" strike="noStrike">
                <a:solidFill>
                  <a:srgbClr val="000000"/>
                </a:solidFill>
                <a:latin typeface="Montserrat"/>
                <a:ea typeface="Montserrat"/>
                <a:cs typeface="Montserrat"/>
                <a:sym typeface="Montserrat"/>
              </a:rPr>
              <a:t>generalization</a:t>
            </a:r>
            <a:endParaRPr/>
          </a:p>
          <a:p>
            <a:pPr indent="0" lvl="0" marL="0" marR="0" rtl="0" algn="l">
              <a:lnSpc>
                <a:spcPct val="181000"/>
              </a:lnSpc>
              <a:spcBef>
                <a:spcPts val="0"/>
              </a:spcBef>
              <a:spcAft>
                <a:spcPts val="0"/>
              </a:spcAft>
              <a:buNone/>
            </a:pPr>
            <a:r>
              <a:t/>
            </a:r>
            <a:endParaRPr b="1" i="0" sz="3000" u="none" cap="none" strike="noStrike">
              <a:solidFill>
                <a:srgbClr val="000000"/>
              </a:solidFill>
              <a:latin typeface="Montserrat"/>
              <a:ea typeface="Montserrat"/>
              <a:cs typeface="Montserrat"/>
              <a:sym typeface="Montserrat"/>
            </a:endParaRPr>
          </a:p>
        </p:txBody>
      </p:sp>
      <p:sp>
        <p:nvSpPr>
          <p:cNvPr id="470" name="Google Shape;470;p41"/>
          <p:cNvSpPr txBox="1"/>
          <p:nvPr/>
        </p:nvSpPr>
        <p:spPr>
          <a:xfrm>
            <a:off x="10751764" y="9657939"/>
            <a:ext cx="6483697" cy="349250"/>
          </a:xfrm>
          <a:prstGeom prst="rect">
            <a:avLst/>
          </a:prstGeom>
          <a:noFill/>
          <a:ln>
            <a:noFill/>
          </a:ln>
        </p:spPr>
        <p:txBody>
          <a:bodyPr anchorCtr="0" anchor="t" bIns="0" lIns="0" spcFirstLastPara="1" rIns="0" wrap="square" tIns="0">
            <a:spAutoFit/>
          </a:bodyPr>
          <a:lstStyle/>
          <a:p>
            <a:pPr indent="0" lvl="0" marL="0" marR="0" rtl="0" algn="ctr">
              <a:lnSpc>
                <a:spcPct val="112004"/>
              </a:lnSpc>
              <a:spcBef>
                <a:spcPts val="0"/>
              </a:spcBef>
              <a:spcAft>
                <a:spcPts val="0"/>
              </a:spcAft>
              <a:buNone/>
            </a:pPr>
            <a:r>
              <a:rPr b="0" i="0" lang="en-US" sz="2499" u="none" cap="none" strike="noStrike">
                <a:solidFill>
                  <a:srgbClr val="000000"/>
                </a:solidFill>
                <a:latin typeface="Montserrat"/>
                <a:ea typeface="Montserrat"/>
                <a:cs typeface="Montserrat"/>
                <a:sym typeface="Montserrat"/>
              </a:rPr>
              <a:t>Prompt: limitations of Generative AI models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2"/>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3">
              <a:alphaModFix/>
            </a:blip>
            <a:stretch>
              <a:fillRect b="0" l="0" r="0" t="0"/>
            </a:stretch>
          </a:blipFill>
          <a:ln>
            <a:noFill/>
          </a:ln>
        </p:spPr>
      </p:sp>
      <p:sp>
        <p:nvSpPr>
          <p:cNvPr id="480" name="Google Shape;480;p42"/>
          <p:cNvSpPr/>
          <p:nvPr/>
        </p:nvSpPr>
        <p:spPr>
          <a:xfrm>
            <a:off x="0" y="0"/>
            <a:ext cx="18804510" cy="2861494"/>
          </a:xfrm>
          <a:prstGeom prst="rect">
            <a:avLst/>
          </a:prstGeom>
          <a:solidFill>
            <a:srgbClr val="6BA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2"/>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482" name="Google Shape;482;p42"/>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16000"/>
            </a:blip>
            <a:stretch>
              <a:fillRect b="0" l="0" r="0" t="0"/>
            </a:stretch>
          </a:blipFill>
          <a:ln>
            <a:noFill/>
          </a:ln>
        </p:spPr>
      </p:sp>
      <p:sp>
        <p:nvSpPr>
          <p:cNvPr id="483" name="Google Shape;483;p42"/>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6">
              <a:alphaModFix amt="16000"/>
            </a:blip>
            <a:stretch>
              <a:fillRect b="0" l="0" r="0" t="0"/>
            </a:stretch>
          </a:blipFill>
          <a:ln>
            <a:noFill/>
          </a:ln>
        </p:spPr>
      </p:sp>
      <p:sp>
        <p:nvSpPr>
          <p:cNvPr id="484" name="Google Shape;484;p42"/>
          <p:cNvSpPr txBox="1"/>
          <p:nvPr/>
        </p:nvSpPr>
        <p:spPr>
          <a:xfrm>
            <a:off x="1028700" y="941873"/>
            <a:ext cx="16633824" cy="1229482"/>
          </a:xfrm>
          <a:prstGeom prst="rect">
            <a:avLst/>
          </a:prstGeom>
          <a:noFill/>
          <a:ln>
            <a:noFill/>
          </a:ln>
        </p:spPr>
        <p:txBody>
          <a:bodyPr anchorCtr="0" anchor="t" bIns="0" lIns="0" spcFirstLastPara="1" rIns="0" wrap="square" tIns="0">
            <a:spAutoFit/>
          </a:bodyPr>
          <a:lstStyle/>
          <a:p>
            <a:pPr indent="0" lvl="0" marL="0" marR="0" rtl="0" algn="l">
              <a:lnSpc>
                <a:spcPct val="111994"/>
              </a:lnSpc>
              <a:spcBef>
                <a:spcPts val="0"/>
              </a:spcBef>
              <a:spcAft>
                <a:spcPts val="0"/>
              </a:spcAft>
              <a:buNone/>
            </a:pPr>
            <a:r>
              <a:rPr b="1" i="0" lang="en-US" sz="8512" u="none" cap="none" strike="noStrike">
                <a:solidFill>
                  <a:srgbClr val="FFFFFF"/>
                </a:solidFill>
                <a:latin typeface="Montserrat Black"/>
                <a:ea typeface="Montserrat Black"/>
                <a:cs typeface="Montserrat Black"/>
                <a:sym typeface="Montserrat Black"/>
              </a:rPr>
              <a:t>FUTURE WORK (--&gt; GPT-2)</a:t>
            </a:r>
            <a:endParaRPr/>
          </a:p>
        </p:txBody>
      </p:sp>
      <p:sp>
        <p:nvSpPr>
          <p:cNvPr id="485" name="Google Shape;485;p42"/>
          <p:cNvSpPr txBox="1"/>
          <p:nvPr/>
        </p:nvSpPr>
        <p:spPr>
          <a:xfrm>
            <a:off x="786831" y="3874952"/>
            <a:ext cx="5153486" cy="5425440"/>
          </a:xfrm>
          <a:prstGeom prst="rect">
            <a:avLst/>
          </a:prstGeom>
          <a:noFill/>
          <a:ln>
            <a:noFill/>
          </a:ln>
        </p:spPr>
        <p:txBody>
          <a:bodyPr anchorCtr="0" anchor="t" bIns="0" lIns="0" spcFirstLastPara="1" rIns="0" wrap="square" tIns="0">
            <a:spAutoFit/>
          </a:bodyPr>
          <a:lstStyle/>
          <a:p>
            <a:pPr indent="-323850" lvl="1" marL="647700" marR="0" rtl="0" algn="l">
              <a:lnSpc>
                <a:spcPct val="181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Scaling</a:t>
            </a:r>
            <a:r>
              <a:rPr b="0" i="0" lang="en-US" sz="3000" u="none" cap="none" strike="noStrike">
                <a:solidFill>
                  <a:srgbClr val="000000"/>
                </a:solidFill>
                <a:latin typeface="Montserrat"/>
                <a:ea typeface="Montserrat"/>
                <a:cs typeface="Montserrat"/>
                <a:sym typeface="Montserrat"/>
              </a:rPr>
              <a:t> the approach</a:t>
            </a:r>
            <a:endParaRPr/>
          </a:p>
          <a:p>
            <a:pPr indent="0" lvl="0" marL="0" marR="0" rtl="0" algn="l">
              <a:lnSpc>
                <a:spcPct val="181000"/>
              </a:lnSpc>
              <a:spcBef>
                <a:spcPts val="0"/>
              </a:spcBef>
              <a:spcAft>
                <a:spcPts val="0"/>
              </a:spcAft>
              <a:buNone/>
            </a:pPr>
            <a:r>
              <a:t/>
            </a:r>
            <a:endParaRPr b="0" i="0" sz="3000" u="none" cap="none" strike="noStrike">
              <a:solidFill>
                <a:srgbClr val="000000"/>
              </a:solidFill>
              <a:latin typeface="Montserrat"/>
              <a:ea typeface="Montserrat"/>
              <a:cs typeface="Montserrat"/>
              <a:sym typeface="Montserrat"/>
            </a:endParaRPr>
          </a:p>
          <a:p>
            <a:pPr indent="-323850" lvl="1" marL="647700" marR="0" rtl="0" algn="l">
              <a:lnSpc>
                <a:spcPct val="181000"/>
              </a:lnSpc>
              <a:spcBef>
                <a:spcPts val="0"/>
              </a:spcBef>
              <a:spcAft>
                <a:spcPts val="0"/>
              </a:spcAft>
              <a:buClr>
                <a:srgbClr val="000000"/>
              </a:buClr>
              <a:buSzPts val="3000"/>
              <a:buFont typeface="Arial"/>
              <a:buChar char="•"/>
            </a:pPr>
            <a:r>
              <a:rPr b="0" i="0" lang="en-US" sz="3000" u="none" cap="none" strike="noStrike">
                <a:solidFill>
                  <a:srgbClr val="000000"/>
                </a:solidFill>
                <a:latin typeface="Montserrat"/>
                <a:ea typeface="Montserrat"/>
                <a:cs typeface="Montserrat"/>
                <a:sym typeface="Montserrat"/>
              </a:rPr>
              <a:t>Improved </a:t>
            </a:r>
            <a:r>
              <a:rPr b="1" i="0" lang="en-US" sz="3000" u="none" cap="none" strike="noStrike">
                <a:solidFill>
                  <a:srgbClr val="000000"/>
                </a:solidFill>
                <a:latin typeface="Montserrat"/>
                <a:ea typeface="Montserrat"/>
                <a:cs typeface="Montserrat"/>
                <a:sym typeface="Montserrat"/>
              </a:rPr>
              <a:t>fine-tuning</a:t>
            </a:r>
            <a:endParaRPr/>
          </a:p>
          <a:p>
            <a:pPr indent="0" lvl="0" marL="0" marR="0" rtl="0" algn="l">
              <a:lnSpc>
                <a:spcPct val="181000"/>
              </a:lnSpc>
              <a:spcBef>
                <a:spcPts val="0"/>
              </a:spcBef>
              <a:spcAft>
                <a:spcPts val="0"/>
              </a:spcAft>
              <a:buNone/>
            </a:pPr>
            <a:r>
              <a:t/>
            </a:r>
            <a:endParaRPr b="1" i="0" sz="3000" u="none" cap="none" strike="noStrike">
              <a:solidFill>
                <a:srgbClr val="000000"/>
              </a:solidFill>
              <a:latin typeface="Montserrat"/>
              <a:ea typeface="Montserrat"/>
              <a:cs typeface="Montserrat"/>
              <a:sym typeface="Montserrat"/>
            </a:endParaRPr>
          </a:p>
          <a:p>
            <a:pPr indent="-323850" lvl="1" marL="647700" marR="0" rtl="0" algn="l">
              <a:lnSpc>
                <a:spcPct val="181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Better understanding</a:t>
            </a:r>
            <a:r>
              <a:rPr b="0" i="0" lang="en-US" sz="3000" u="none" cap="none" strike="noStrike">
                <a:solidFill>
                  <a:srgbClr val="000000"/>
                </a:solidFill>
                <a:latin typeface="Montserrat"/>
                <a:ea typeface="Montserrat"/>
                <a:cs typeface="Montserrat"/>
                <a:sym typeface="Montserrat"/>
              </a:rPr>
              <a:t> of why generative pre-training helps.</a:t>
            </a:r>
            <a:endParaRPr/>
          </a:p>
          <a:p>
            <a:pPr indent="0" lvl="0" marL="0" marR="0" rtl="0" algn="l">
              <a:lnSpc>
                <a:spcPct val="181000"/>
              </a:lnSpc>
              <a:spcBef>
                <a:spcPts val="0"/>
              </a:spcBef>
              <a:spcAft>
                <a:spcPts val="0"/>
              </a:spcAft>
              <a:buNone/>
            </a:pPr>
            <a:r>
              <a:t/>
            </a:r>
            <a:endParaRPr b="0" i="0" sz="3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4"/>
          <p:cNvSpPr txBox="1"/>
          <p:nvPr/>
        </p:nvSpPr>
        <p:spPr>
          <a:xfrm>
            <a:off x="5864313" y="2897268"/>
            <a:ext cx="6791987" cy="3983296"/>
          </a:xfrm>
          <a:prstGeom prst="rect">
            <a:avLst/>
          </a:prstGeom>
          <a:noFill/>
          <a:ln>
            <a:noFill/>
          </a:ln>
        </p:spPr>
        <p:txBody>
          <a:bodyPr anchorCtr="0" anchor="t" bIns="0" lIns="0" spcFirstLastPara="1" rIns="0" wrap="square" tIns="0">
            <a:spAutoFit/>
          </a:bodyPr>
          <a:lstStyle/>
          <a:p>
            <a:pPr indent="-353167" lvl="1" marL="706334" marR="0" rtl="0" algn="l">
              <a:lnSpc>
                <a:spcPct val="163008"/>
              </a:lnSpc>
              <a:spcBef>
                <a:spcPts val="0"/>
              </a:spcBef>
              <a:spcAft>
                <a:spcPts val="0"/>
              </a:spcAft>
              <a:buClr>
                <a:srgbClr val="231F20"/>
              </a:buClr>
              <a:buSzPts val="3271"/>
              <a:buFont typeface="DM Sans"/>
              <a:buAutoNum type="arabicPeriod"/>
            </a:pPr>
            <a:r>
              <a:rPr b="0" i="0" lang="en-US" sz="3271" u="none" cap="none" strike="noStrike">
                <a:solidFill>
                  <a:srgbClr val="231F20"/>
                </a:solidFill>
                <a:latin typeface="DM Sans"/>
                <a:ea typeface="DM Sans"/>
                <a:cs typeface="DM Sans"/>
                <a:sym typeface="DM Sans"/>
              </a:rPr>
              <a:t>Unsupervised Pre-Training</a:t>
            </a:r>
            <a:endParaRPr/>
          </a:p>
          <a:p>
            <a:pPr indent="-353167" lvl="1" marL="706334" marR="0" rtl="0" algn="l">
              <a:lnSpc>
                <a:spcPct val="163008"/>
              </a:lnSpc>
              <a:spcBef>
                <a:spcPts val="0"/>
              </a:spcBef>
              <a:spcAft>
                <a:spcPts val="0"/>
              </a:spcAft>
              <a:buClr>
                <a:srgbClr val="231F20"/>
              </a:buClr>
              <a:buSzPts val="3271"/>
              <a:buFont typeface="DM Sans"/>
              <a:buAutoNum type="arabicPeriod"/>
            </a:pPr>
            <a:r>
              <a:rPr b="0" i="0" lang="en-US" sz="3271" u="none" cap="none" strike="noStrike">
                <a:solidFill>
                  <a:srgbClr val="231F20"/>
                </a:solidFill>
                <a:latin typeface="DM Sans"/>
                <a:ea typeface="DM Sans"/>
                <a:cs typeface="DM Sans"/>
                <a:sym typeface="DM Sans"/>
              </a:rPr>
              <a:t>GPT: The Data and Model</a:t>
            </a:r>
            <a:endParaRPr/>
          </a:p>
          <a:p>
            <a:pPr indent="-353167" lvl="1" marL="706334" marR="0" rtl="0" algn="l">
              <a:lnSpc>
                <a:spcPct val="163008"/>
              </a:lnSpc>
              <a:spcBef>
                <a:spcPts val="0"/>
              </a:spcBef>
              <a:spcAft>
                <a:spcPts val="0"/>
              </a:spcAft>
              <a:buClr>
                <a:srgbClr val="231F20"/>
              </a:buClr>
              <a:buSzPts val="3271"/>
              <a:buFont typeface="DM Sans"/>
              <a:buAutoNum type="arabicPeriod"/>
            </a:pPr>
            <a:r>
              <a:rPr b="0" i="0" lang="en-US" sz="3271" u="none" cap="none" strike="noStrike">
                <a:solidFill>
                  <a:srgbClr val="231F20"/>
                </a:solidFill>
                <a:latin typeface="DM Sans"/>
                <a:ea typeface="DM Sans"/>
                <a:cs typeface="DM Sans"/>
                <a:sym typeface="DM Sans"/>
              </a:rPr>
              <a:t>NanoGPT Shakespeare Generator</a:t>
            </a:r>
            <a:endParaRPr/>
          </a:p>
          <a:p>
            <a:pPr indent="-353167" lvl="1" marL="706334" marR="0" rtl="0" algn="l">
              <a:lnSpc>
                <a:spcPct val="163008"/>
              </a:lnSpc>
              <a:spcBef>
                <a:spcPts val="0"/>
              </a:spcBef>
              <a:spcAft>
                <a:spcPts val="0"/>
              </a:spcAft>
              <a:buClr>
                <a:srgbClr val="231F20"/>
              </a:buClr>
              <a:buSzPts val="3271"/>
              <a:buFont typeface="DM Sans"/>
              <a:buAutoNum type="arabicPeriod"/>
            </a:pPr>
            <a:r>
              <a:rPr b="0" i="0" lang="en-US" sz="3271" u="none" cap="none" strike="noStrike">
                <a:solidFill>
                  <a:srgbClr val="231F20"/>
                </a:solidFill>
                <a:latin typeface="DM Sans"/>
                <a:ea typeface="DM Sans"/>
                <a:cs typeface="DM Sans"/>
                <a:sym typeface="DM Sans"/>
              </a:rPr>
              <a:t>Conclusions, Q&amp;A</a:t>
            </a:r>
            <a:endParaRPr/>
          </a:p>
          <a:p>
            <a:pPr indent="0" lvl="0" marL="0" marR="0" rtl="0" algn="l">
              <a:lnSpc>
                <a:spcPct val="163008"/>
              </a:lnSpc>
              <a:spcBef>
                <a:spcPts val="0"/>
              </a:spcBef>
              <a:spcAft>
                <a:spcPts val="0"/>
              </a:spcAft>
              <a:buNone/>
            </a:pPr>
            <a:r>
              <a:t/>
            </a:r>
            <a:endParaRPr b="0" i="0" sz="3271" u="none" cap="none" strike="noStrike">
              <a:solidFill>
                <a:srgbClr val="231F20"/>
              </a:solidFill>
              <a:latin typeface="DM Sans"/>
              <a:ea typeface="DM Sans"/>
              <a:cs typeface="DM Sans"/>
              <a:sym typeface="DM Sans"/>
            </a:endParaRPr>
          </a:p>
        </p:txBody>
      </p:sp>
      <p:grpSp>
        <p:nvGrpSpPr>
          <p:cNvPr id="96" name="Google Shape;96;p4"/>
          <p:cNvGrpSpPr/>
          <p:nvPr/>
        </p:nvGrpSpPr>
        <p:grpSpPr>
          <a:xfrm>
            <a:off x="5864313" y="1605294"/>
            <a:ext cx="5178448" cy="1148183"/>
            <a:chOff x="0" y="-76200"/>
            <a:chExt cx="1363862" cy="302400"/>
          </a:xfrm>
        </p:grpSpPr>
        <p:sp>
          <p:nvSpPr>
            <p:cNvPr id="97" name="Google Shape;97;p4"/>
            <p:cNvSpPr/>
            <p:nvPr/>
          </p:nvSpPr>
          <p:spPr>
            <a:xfrm>
              <a:off x="0" y="0"/>
              <a:ext cx="1363862" cy="226082"/>
            </a:xfrm>
            <a:custGeom>
              <a:rect b="b" l="l" r="r" t="t"/>
              <a:pathLst>
                <a:path extrusionOk="0" h="226082" w="1363862">
                  <a:moveTo>
                    <a:pt x="0" y="0"/>
                  </a:moveTo>
                  <a:lnTo>
                    <a:pt x="1363862" y="0"/>
                  </a:lnTo>
                  <a:lnTo>
                    <a:pt x="1363862" y="226082"/>
                  </a:lnTo>
                  <a:lnTo>
                    <a:pt x="0" y="226082"/>
                  </a:lnTo>
                  <a:close/>
                </a:path>
              </a:pathLst>
            </a:custGeom>
            <a:gradFill>
              <a:gsLst>
                <a:gs pos="0">
                  <a:srgbClr val="6BAFC7"/>
                </a:gs>
                <a:gs pos="100000">
                  <a:srgbClr val="000000"/>
                </a:gs>
              </a:gsLst>
              <a:lin ang="0" scaled="0"/>
            </a:gradFill>
            <a:ln>
              <a:noFill/>
            </a:ln>
          </p:spPr>
        </p:sp>
        <p:sp>
          <p:nvSpPr>
            <p:cNvPr id="98" name="Google Shape;98;p4"/>
            <p:cNvSpPr txBox="1"/>
            <p:nvPr/>
          </p:nvSpPr>
          <p:spPr>
            <a:xfrm>
              <a:off x="0" y="-76200"/>
              <a:ext cx="1363800" cy="302400"/>
            </a:xfrm>
            <a:prstGeom prst="rect">
              <a:avLst/>
            </a:prstGeom>
            <a:noFill/>
            <a:ln>
              <a:noFill/>
            </a:ln>
          </p:spPr>
          <p:txBody>
            <a:bodyPr anchorCtr="0" anchor="ctr" bIns="50800" lIns="50800" spcFirstLastPara="1" rIns="50800" wrap="square" tIns="50800">
              <a:noAutofit/>
            </a:bodyPr>
            <a:lstStyle/>
            <a:p>
              <a:pPr indent="0" lvl="0" marL="0" marR="0" rtl="0" algn="ctr">
                <a:lnSpc>
                  <a:spcPct val="138039"/>
                </a:lnSpc>
                <a:spcBef>
                  <a:spcPts val="0"/>
                </a:spcBef>
                <a:spcAft>
                  <a:spcPts val="0"/>
                </a:spcAft>
                <a:buNone/>
              </a:pPr>
              <a:r>
                <a:rPr b="0" i="0" lang="en-US" sz="4009" u="none" cap="none" strike="noStrike">
                  <a:solidFill>
                    <a:srgbClr val="FFFFFF"/>
                  </a:solidFill>
                  <a:latin typeface="DM Sans"/>
                  <a:ea typeface="DM Sans"/>
                  <a:cs typeface="DM Sans"/>
                  <a:sym typeface="DM Sans"/>
                </a:rPr>
                <a:t>OVERVIEW</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491" name="Google Shape;491;p43"/>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492" name="Google Shape;492;p43"/>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493" name="Google Shape;493;p43"/>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61000"/>
            </a:blip>
            <a:stretch>
              <a:fillRect b="0" l="0" r="0" t="0"/>
            </a:stretch>
          </a:blipFill>
          <a:ln>
            <a:noFill/>
          </a:ln>
        </p:spPr>
      </p:sp>
      <p:sp>
        <p:nvSpPr>
          <p:cNvPr id="494" name="Google Shape;494;p43"/>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61000"/>
            </a:blip>
            <a:stretch>
              <a:fillRect b="0" l="0" r="0" t="0"/>
            </a:stretch>
          </a:blipFill>
          <a:ln>
            <a:noFill/>
          </a:ln>
        </p:spPr>
      </p:sp>
      <p:sp>
        <p:nvSpPr>
          <p:cNvPr id="495" name="Google Shape;495;p43"/>
          <p:cNvSpPr txBox="1"/>
          <p:nvPr/>
        </p:nvSpPr>
        <p:spPr>
          <a:xfrm>
            <a:off x="1378991" y="3128514"/>
            <a:ext cx="15530019" cy="2812415"/>
          </a:xfrm>
          <a:prstGeom prst="rect">
            <a:avLst/>
          </a:prstGeom>
          <a:noFill/>
          <a:ln>
            <a:noFill/>
          </a:ln>
        </p:spPr>
        <p:txBody>
          <a:bodyPr anchorCtr="0" anchor="t" bIns="0" lIns="0" spcFirstLastPara="1" rIns="0" wrap="square" tIns="0">
            <a:spAutoFit/>
          </a:bodyPr>
          <a:lstStyle/>
          <a:p>
            <a:pPr indent="0" lvl="0" marL="0" marR="0" rtl="0" algn="ctr">
              <a:lnSpc>
                <a:spcPct val="112003"/>
              </a:lnSpc>
              <a:spcBef>
                <a:spcPts val="0"/>
              </a:spcBef>
              <a:spcAft>
                <a:spcPts val="0"/>
              </a:spcAft>
              <a:buNone/>
            </a:pPr>
            <a:r>
              <a:rPr b="0" i="0" lang="en-US" sz="3999" u="none" cap="none" strike="noStrike">
                <a:solidFill>
                  <a:srgbClr val="000000"/>
                </a:solidFill>
                <a:latin typeface="Montserrat"/>
                <a:ea typeface="Montserrat"/>
                <a:cs typeface="Montserrat"/>
                <a:sym typeface="Montserrat"/>
              </a:rPr>
              <a:t>A hypothesis is that the underlying generative model l</a:t>
            </a:r>
            <a:r>
              <a:rPr b="1" i="0" lang="en-US" sz="3999" u="none" cap="none" strike="noStrike">
                <a:solidFill>
                  <a:srgbClr val="3B5996"/>
                </a:solidFill>
                <a:latin typeface="Montserrat"/>
                <a:ea typeface="Montserrat"/>
                <a:cs typeface="Montserrat"/>
                <a:sym typeface="Montserrat"/>
              </a:rPr>
              <a:t>earns to perform</a:t>
            </a:r>
            <a:r>
              <a:rPr b="0" i="0" lang="en-US" sz="3999" u="none" cap="none" strike="noStrike">
                <a:solidFill>
                  <a:srgbClr val="000000"/>
                </a:solidFill>
                <a:latin typeface="Montserrat"/>
                <a:ea typeface="Montserrat"/>
                <a:cs typeface="Montserrat"/>
                <a:sym typeface="Montserrat"/>
              </a:rPr>
              <a:t> many of the </a:t>
            </a:r>
            <a:r>
              <a:rPr b="1" i="0" lang="en-US" sz="3999" u="none" cap="none" strike="noStrike">
                <a:solidFill>
                  <a:srgbClr val="3B5996"/>
                </a:solidFill>
                <a:latin typeface="Montserrat"/>
                <a:ea typeface="Montserrat"/>
                <a:cs typeface="Montserrat"/>
                <a:sym typeface="Montserrat"/>
              </a:rPr>
              <a:t>tasks</a:t>
            </a:r>
            <a:r>
              <a:rPr b="0" i="0" lang="en-US" sz="3999" u="none" cap="none" strike="noStrike">
                <a:solidFill>
                  <a:srgbClr val="000000"/>
                </a:solidFill>
                <a:latin typeface="Montserrat"/>
                <a:ea typeface="Montserrat"/>
                <a:cs typeface="Montserrat"/>
                <a:sym typeface="Montserrat"/>
              </a:rPr>
              <a:t> we evaluate on in order </a:t>
            </a:r>
            <a:r>
              <a:rPr b="1" i="0" lang="en-US" sz="3999" u="none" cap="none" strike="noStrike">
                <a:solidFill>
                  <a:srgbClr val="3B5996"/>
                </a:solidFill>
                <a:latin typeface="Montserrat"/>
                <a:ea typeface="Montserrat"/>
                <a:cs typeface="Montserrat"/>
                <a:sym typeface="Montserrat"/>
              </a:rPr>
              <a:t>to improve its language modeling</a:t>
            </a:r>
            <a:r>
              <a:rPr b="0" i="0" lang="en-US" sz="3999" u="none" cap="none" strike="noStrike">
                <a:solidFill>
                  <a:srgbClr val="000000"/>
                </a:solidFill>
                <a:latin typeface="Montserrat"/>
                <a:ea typeface="Montserrat"/>
                <a:cs typeface="Montserrat"/>
                <a:sym typeface="Montserrat"/>
              </a:rPr>
              <a:t> capability and that the more </a:t>
            </a:r>
            <a:r>
              <a:rPr b="1" i="0" lang="en-US" sz="3999" u="none" cap="none" strike="noStrike">
                <a:solidFill>
                  <a:srgbClr val="3B5996"/>
                </a:solidFill>
                <a:latin typeface="Montserrat"/>
                <a:ea typeface="Montserrat"/>
                <a:cs typeface="Montserrat"/>
                <a:sym typeface="Montserrat"/>
              </a:rPr>
              <a:t>structured</a:t>
            </a:r>
            <a:r>
              <a:rPr b="0" i="0" lang="en-US" sz="3999" u="none" cap="none" strike="noStrike">
                <a:solidFill>
                  <a:srgbClr val="000000"/>
                </a:solidFill>
                <a:latin typeface="Montserrat"/>
                <a:ea typeface="Montserrat"/>
                <a:cs typeface="Montserrat"/>
                <a:sym typeface="Montserrat"/>
              </a:rPr>
              <a:t> attentional </a:t>
            </a:r>
            <a:r>
              <a:rPr b="1" i="0" lang="en-US" sz="3999" u="none" cap="none" strike="noStrike">
                <a:solidFill>
                  <a:srgbClr val="3B5996"/>
                </a:solidFill>
                <a:latin typeface="Montserrat"/>
                <a:ea typeface="Montserrat"/>
                <a:cs typeface="Montserrat"/>
                <a:sym typeface="Montserrat"/>
              </a:rPr>
              <a:t>memory</a:t>
            </a:r>
            <a:r>
              <a:rPr b="0" i="0" lang="en-US" sz="3999" u="none" cap="none" strike="noStrike">
                <a:solidFill>
                  <a:srgbClr val="000000"/>
                </a:solidFill>
                <a:latin typeface="Montserrat"/>
                <a:ea typeface="Montserrat"/>
                <a:cs typeface="Montserrat"/>
                <a:sym typeface="Montserrat"/>
              </a:rPr>
              <a:t> of the transformer </a:t>
            </a:r>
            <a:r>
              <a:rPr b="1" i="0" lang="en-US" sz="3999" u="none" cap="none" strike="noStrike">
                <a:solidFill>
                  <a:srgbClr val="3B5996"/>
                </a:solidFill>
                <a:latin typeface="Montserrat"/>
                <a:ea typeface="Montserrat"/>
                <a:cs typeface="Montserrat"/>
                <a:sym typeface="Montserrat"/>
              </a:rPr>
              <a:t>assists in transfer</a:t>
            </a:r>
            <a:r>
              <a:rPr b="0" i="0" lang="en-US" sz="3999" u="none" cap="none" strike="noStrike">
                <a:solidFill>
                  <a:srgbClr val="000000"/>
                </a:solidFill>
                <a:latin typeface="Montserrat"/>
                <a:ea typeface="Montserrat"/>
                <a:cs typeface="Montserrat"/>
                <a:sym typeface="Montserrat"/>
              </a:rPr>
              <a:t> compared to LSTMs.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g2db8cab86c2_0_255"/>
          <p:cNvPicPr preferRelativeResize="0"/>
          <p:nvPr/>
        </p:nvPicPr>
        <p:blipFill>
          <a:blip r:embed="rId3">
            <a:alphaModFix/>
          </a:blip>
          <a:stretch>
            <a:fillRect/>
          </a:stretch>
        </p:blipFill>
        <p:spPr>
          <a:xfrm>
            <a:off x="403575" y="152400"/>
            <a:ext cx="17480844" cy="10134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104" name="Google Shape;104;p5"/>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105" name="Google Shape;105;p5"/>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106" name="Google Shape;106;p5"/>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61000"/>
            </a:blip>
            <a:stretch>
              <a:fillRect b="0" l="0" r="0" t="0"/>
            </a:stretch>
          </a:blipFill>
          <a:ln>
            <a:noFill/>
          </a:ln>
        </p:spPr>
      </p:sp>
      <p:sp>
        <p:nvSpPr>
          <p:cNvPr id="107" name="Google Shape;107;p5"/>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61000"/>
            </a:blip>
            <a:stretch>
              <a:fillRect b="0" l="0" r="0" t="0"/>
            </a:stretch>
          </a:blipFill>
          <a:ln>
            <a:noFill/>
          </a:ln>
        </p:spPr>
      </p:sp>
      <p:sp>
        <p:nvSpPr>
          <p:cNvPr id="108" name="Google Shape;108;p5"/>
          <p:cNvSpPr txBox="1"/>
          <p:nvPr/>
        </p:nvSpPr>
        <p:spPr>
          <a:xfrm>
            <a:off x="1312860" y="4603472"/>
            <a:ext cx="15530019" cy="1137206"/>
          </a:xfrm>
          <a:prstGeom prst="rect">
            <a:avLst/>
          </a:prstGeom>
          <a:noFill/>
          <a:ln>
            <a:noFill/>
          </a:ln>
        </p:spPr>
        <p:txBody>
          <a:bodyPr anchorCtr="0" anchor="t" bIns="0" lIns="0" spcFirstLastPara="1" rIns="0" wrap="square" tIns="0">
            <a:spAutoFit/>
          </a:bodyPr>
          <a:lstStyle/>
          <a:p>
            <a:pPr indent="0" lvl="0" marL="0" marR="0" rtl="0" algn="ctr">
              <a:lnSpc>
                <a:spcPct val="111999"/>
              </a:lnSpc>
              <a:spcBef>
                <a:spcPts val="0"/>
              </a:spcBef>
              <a:spcAft>
                <a:spcPts val="0"/>
              </a:spcAft>
              <a:buNone/>
            </a:pPr>
            <a:r>
              <a:rPr b="0" i="0" lang="en-US" sz="7867" u="none" cap="none" strike="noStrike">
                <a:solidFill>
                  <a:srgbClr val="6BAFC7"/>
                </a:solidFill>
                <a:latin typeface="Montserrat Black"/>
                <a:ea typeface="Montserrat Black"/>
                <a:cs typeface="Montserrat Black"/>
                <a:sym typeface="Montserrat Black"/>
              </a:rPr>
              <a:t>WHY UNSUPERVISED?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6"/>
          <p:cNvSpPr/>
          <p:nvPr/>
        </p:nvSpPr>
        <p:spPr>
          <a:xfrm>
            <a:off x="0" y="0"/>
            <a:ext cx="18804510" cy="2861494"/>
          </a:xfrm>
          <a:prstGeom prst="rect">
            <a:avLst/>
          </a:prstGeom>
          <a:solidFill>
            <a:srgbClr val="6BA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3">
              <a:alphaModFix/>
            </a:blip>
            <a:stretch>
              <a:fillRect b="0" l="0" r="0" t="0"/>
            </a:stretch>
          </a:blipFill>
          <a:ln>
            <a:noFill/>
          </a:ln>
        </p:spPr>
      </p:sp>
      <p:sp>
        <p:nvSpPr>
          <p:cNvPr id="115" name="Google Shape;115;p6"/>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4">
              <a:alphaModFix amt="16000"/>
            </a:blip>
            <a:stretch>
              <a:fillRect b="0" l="0" r="0" t="0"/>
            </a:stretch>
          </a:blipFill>
          <a:ln>
            <a:noFill/>
          </a:ln>
        </p:spPr>
      </p:sp>
      <p:sp>
        <p:nvSpPr>
          <p:cNvPr id="116" name="Google Shape;116;p6"/>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16000"/>
            </a:blip>
            <a:stretch>
              <a:fillRect b="0" l="0" r="0" t="0"/>
            </a:stretch>
          </a:blipFill>
          <a:ln>
            <a:noFill/>
          </a:ln>
        </p:spPr>
      </p:sp>
      <p:sp>
        <p:nvSpPr>
          <p:cNvPr id="117" name="Google Shape;117;p6"/>
          <p:cNvSpPr/>
          <p:nvPr/>
        </p:nvSpPr>
        <p:spPr>
          <a:xfrm>
            <a:off x="6433909" y="3893349"/>
            <a:ext cx="11057602" cy="5200886"/>
          </a:xfrm>
          <a:custGeom>
            <a:rect b="b" l="l" r="r" t="t"/>
            <a:pathLst>
              <a:path extrusionOk="0" h="5200886" w="11057602">
                <a:moveTo>
                  <a:pt x="0" y="0"/>
                </a:moveTo>
                <a:lnTo>
                  <a:pt x="11057602" y="0"/>
                </a:lnTo>
                <a:lnTo>
                  <a:pt x="11057602" y="5200886"/>
                </a:lnTo>
                <a:lnTo>
                  <a:pt x="0" y="5200886"/>
                </a:lnTo>
                <a:lnTo>
                  <a:pt x="0" y="0"/>
                </a:lnTo>
                <a:close/>
              </a:path>
            </a:pathLst>
          </a:custGeom>
          <a:blipFill rotWithShape="1">
            <a:blip r:embed="rId6">
              <a:alphaModFix/>
            </a:blip>
            <a:stretch>
              <a:fillRect b="0" l="0" r="0" t="0"/>
            </a:stretch>
          </a:blipFill>
          <a:ln>
            <a:noFill/>
          </a:ln>
        </p:spPr>
      </p:sp>
      <p:sp>
        <p:nvSpPr>
          <p:cNvPr id="118" name="Google Shape;118;p6"/>
          <p:cNvSpPr txBox="1"/>
          <p:nvPr/>
        </p:nvSpPr>
        <p:spPr>
          <a:xfrm>
            <a:off x="1028700" y="1101001"/>
            <a:ext cx="16633824" cy="952881"/>
          </a:xfrm>
          <a:prstGeom prst="rect">
            <a:avLst/>
          </a:prstGeom>
          <a:noFill/>
          <a:ln>
            <a:noFill/>
          </a:ln>
        </p:spPr>
        <p:txBody>
          <a:bodyPr anchorCtr="0" anchor="t" bIns="0" lIns="0" spcFirstLastPara="1" rIns="0" wrap="square" tIns="0">
            <a:spAutoFit/>
          </a:bodyPr>
          <a:lstStyle/>
          <a:p>
            <a:pPr indent="0" lvl="0" marL="0" marR="0" rtl="0" algn="l">
              <a:lnSpc>
                <a:spcPct val="112001"/>
              </a:lnSpc>
              <a:spcBef>
                <a:spcPts val="0"/>
              </a:spcBef>
              <a:spcAft>
                <a:spcPts val="0"/>
              </a:spcAft>
              <a:buNone/>
            </a:pPr>
            <a:r>
              <a:rPr b="1" i="0" lang="en-US" sz="6599" u="none" cap="none" strike="noStrike">
                <a:solidFill>
                  <a:srgbClr val="FFFFFF"/>
                </a:solidFill>
                <a:latin typeface="Montserrat Black"/>
                <a:ea typeface="Montserrat Black"/>
                <a:cs typeface="Montserrat Black"/>
                <a:sym typeface="Montserrat Black"/>
              </a:rPr>
              <a:t>RECALL VOCABULARY</a:t>
            </a:r>
            <a:endParaRPr/>
          </a:p>
        </p:txBody>
      </p:sp>
      <p:sp>
        <p:nvSpPr>
          <p:cNvPr id="119" name="Google Shape;119;p6"/>
          <p:cNvSpPr txBox="1"/>
          <p:nvPr/>
        </p:nvSpPr>
        <p:spPr>
          <a:xfrm>
            <a:off x="392104" y="3421217"/>
            <a:ext cx="9753565" cy="5954649"/>
          </a:xfrm>
          <a:prstGeom prst="rect">
            <a:avLst/>
          </a:prstGeom>
          <a:noFill/>
          <a:ln>
            <a:noFill/>
          </a:ln>
        </p:spPr>
        <p:txBody>
          <a:bodyPr anchorCtr="0" anchor="t" bIns="0" lIns="0" spcFirstLastPara="1" rIns="0" wrap="square" tIns="0">
            <a:spAutoFit/>
          </a:bodyPr>
          <a:lstStyle/>
          <a:p>
            <a:pPr indent="0" lvl="0" marL="0" marR="0" rtl="0" algn="l">
              <a:lnSpc>
                <a:spcPct val="181000"/>
              </a:lnSpc>
              <a:spcBef>
                <a:spcPts val="0"/>
              </a:spcBef>
              <a:spcAft>
                <a:spcPts val="0"/>
              </a:spcAft>
              <a:buNone/>
            </a:pPr>
            <a:r>
              <a:rPr b="1" i="0" lang="en-US" sz="3300" u="none" cap="none" strike="noStrike">
                <a:solidFill>
                  <a:srgbClr val="11100E"/>
                </a:solidFill>
                <a:latin typeface="Montserrat"/>
                <a:ea typeface="Montserrat"/>
                <a:cs typeface="Montserrat"/>
                <a:sym typeface="Montserrat"/>
              </a:rPr>
              <a:t>Tokenization</a:t>
            </a:r>
            <a:endParaRPr/>
          </a:p>
          <a:p>
            <a:pPr indent="-356235" lvl="1" marL="712470" marR="0" rtl="0" algn="l">
              <a:lnSpc>
                <a:spcPct val="181000"/>
              </a:lnSpc>
              <a:spcBef>
                <a:spcPts val="0"/>
              </a:spcBef>
              <a:spcAft>
                <a:spcPts val="0"/>
              </a:spcAft>
              <a:buClr>
                <a:srgbClr val="545454"/>
              </a:buClr>
              <a:buSzPts val="3300"/>
              <a:buFont typeface="Arial"/>
              <a:buChar char="•"/>
            </a:pPr>
            <a:r>
              <a:rPr b="0" i="0" lang="en-US" sz="3300" u="none" cap="none" strike="noStrike">
                <a:solidFill>
                  <a:srgbClr val="545454"/>
                </a:solidFill>
                <a:latin typeface="Montserrat"/>
                <a:ea typeface="Montserrat"/>
                <a:cs typeface="Montserrat"/>
                <a:sym typeface="Montserrat"/>
              </a:rPr>
              <a:t>Chop words</a:t>
            </a:r>
            <a:endParaRPr/>
          </a:p>
          <a:p>
            <a:pPr indent="0" lvl="0" marL="0" marR="0" rtl="0" algn="l">
              <a:lnSpc>
                <a:spcPct val="181000"/>
              </a:lnSpc>
              <a:spcBef>
                <a:spcPts val="0"/>
              </a:spcBef>
              <a:spcAft>
                <a:spcPts val="0"/>
              </a:spcAft>
              <a:buNone/>
            </a:pPr>
            <a:r>
              <a:t/>
            </a:r>
            <a:endParaRPr b="0" i="0" sz="3300" u="none" cap="none" strike="noStrike">
              <a:solidFill>
                <a:srgbClr val="545454"/>
              </a:solidFill>
              <a:latin typeface="Montserrat"/>
              <a:ea typeface="Montserrat"/>
              <a:cs typeface="Montserrat"/>
              <a:sym typeface="Montserrat"/>
            </a:endParaRPr>
          </a:p>
          <a:p>
            <a:pPr indent="0" lvl="0" marL="0" marR="0" rtl="0" algn="l">
              <a:lnSpc>
                <a:spcPct val="181000"/>
              </a:lnSpc>
              <a:spcBef>
                <a:spcPts val="0"/>
              </a:spcBef>
              <a:spcAft>
                <a:spcPts val="0"/>
              </a:spcAft>
              <a:buNone/>
            </a:pPr>
            <a:r>
              <a:rPr b="1" i="0" lang="en-US" sz="3300" u="none" cap="none" strike="noStrike">
                <a:solidFill>
                  <a:srgbClr val="000000"/>
                </a:solidFill>
                <a:latin typeface="Montserrat"/>
                <a:ea typeface="Montserrat"/>
                <a:cs typeface="Montserrat"/>
                <a:sym typeface="Montserrat"/>
              </a:rPr>
              <a:t>Embeddings</a:t>
            </a:r>
            <a:endParaRPr/>
          </a:p>
          <a:p>
            <a:pPr indent="-356235" lvl="1" marL="712470" marR="0" rtl="0" algn="l">
              <a:lnSpc>
                <a:spcPct val="181000"/>
              </a:lnSpc>
              <a:spcBef>
                <a:spcPts val="0"/>
              </a:spcBef>
              <a:spcAft>
                <a:spcPts val="0"/>
              </a:spcAft>
              <a:buClr>
                <a:srgbClr val="545454"/>
              </a:buClr>
              <a:buSzPts val="3300"/>
              <a:buFont typeface="Arial"/>
              <a:buChar char="•"/>
            </a:pPr>
            <a:r>
              <a:rPr b="0" i="0" lang="en-US" sz="3300" u="none" cap="none" strike="noStrike">
                <a:solidFill>
                  <a:srgbClr val="545454"/>
                </a:solidFill>
                <a:latin typeface="Montserrat"/>
                <a:ea typeface="Montserrat"/>
                <a:cs typeface="Montserrat"/>
                <a:sym typeface="Montserrat"/>
              </a:rPr>
              <a:t>Words --&gt; numbers</a:t>
            </a:r>
            <a:endParaRPr/>
          </a:p>
          <a:p>
            <a:pPr indent="0" lvl="0" marL="0" marR="0" rtl="0" algn="l">
              <a:lnSpc>
                <a:spcPct val="181000"/>
              </a:lnSpc>
              <a:spcBef>
                <a:spcPts val="0"/>
              </a:spcBef>
              <a:spcAft>
                <a:spcPts val="0"/>
              </a:spcAft>
              <a:buNone/>
            </a:pPr>
            <a:r>
              <a:t/>
            </a:r>
            <a:endParaRPr b="0" i="0" sz="3300" u="none" cap="none" strike="noStrike">
              <a:solidFill>
                <a:srgbClr val="545454"/>
              </a:solidFill>
              <a:latin typeface="Montserrat"/>
              <a:ea typeface="Montserrat"/>
              <a:cs typeface="Montserrat"/>
              <a:sym typeface="Montserrat"/>
            </a:endParaRPr>
          </a:p>
          <a:p>
            <a:pPr indent="0" lvl="0" marL="0" marR="0" rtl="0" algn="l">
              <a:lnSpc>
                <a:spcPct val="181000"/>
              </a:lnSpc>
              <a:spcBef>
                <a:spcPts val="0"/>
              </a:spcBef>
              <a:spcAft>
                <a:spcPts val="0"/>
              </a:spcAft>
              <a:buNone/>
            </a:pPr>
            <a:r>
              <a:rPr b="1" i="0" lang="en-US" sz="3300" u="none" cap="none" strike="noStrike">
                <a:solidFill>
                  <a:srgbClr val="000000"/>
                </a:solidFill>
                <a:latin typeface="Montserrat"/>
                <a:ea typeface="Montserrat"/>
                <a:cs typeface="Montserrat"/>
                <a:sym typeface="Montserrat"/>
              </a:rPr>
              <a:t>(Positional) Encoding</a:t>
            </a:r>
            <a:endParaRPr/>
          </a:p>
          <a:p>
            <a:pPr indent="-356235" lvl="1" marL="712470" marR="0" rtl="0" algn="l">
              <a:lnSpc>
                <a:spcPct val="181000"/>
              </a:lnSpc>
              <a:spcBef>
                <a:spcPts val="0"/>
              </a:spcBef>
              <a:spcAft>
                <a:spcPts val="0"/>
              </a:spcAft>
              <a:buClr>
                <a:srgbClr val="545454"/>
              </a:buClr>
              <a:buSzPts val="3300"/>
              <a:buFont typeface="Arial"/>
              <a:buChar char="•"/>
            </a:pPr>
            <a:r>
              <a:rPr b="0" i="0" lang="en-US" sz="3300" u="none" cap="none" strike="noStrike">
                <a:solidFill>
                  <a:srgbClr val="545454"/>
                </a:solidFill>
                <a:latin typeface="Montserrat"/>
                <a:ea typeface="Montserrat"/>
                <a:cs typeface="Montserrat"/>
                <a:sym typeface="Montserrat"/>
              </a:rPr>
              <a:t>Words within sentence</a:t>
            </a:r>
            <a:endParaRPr/>
          </a:p>
        </p:txBody>
      </p:sp>
      <p:sp>
        <p:nvSpPr>
          <p:cNvPr id="120" name="Google Shape;120;p6"/>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7">
              <a:alphaModFix/>
            </a:blip>
            <a:stretch>
              <a:fillRect b="0" l="0" r="0" t="0"/>
            </a:stretch>
          </a:blipFill>
          <a:ln>
            <a:noFill/>
          </a:ln>
        </p:spPr>
      </p:sp>
      <p:sp>
        <p:nvSpPr>
          <p:cNvPr id="121" name="Google Shape;121;p6"/>
          <p:cNvSpPr/>
          <p:nvPr/>
        </p:nvSpPr>
        <p:spPr>
          <a:xfrm>
            <a:off x="256223" y="6017896"/>
            <a:ext cx="2816542" cy="481965"/>
          </a:xfrm>
          <a:custGeom>
            <a:rect b="b" l="l" r="r" t="t"/>
            <a:pathLst>
              <a:path extrusionOk="0" h="642620" w="3755390">
                <a:moveTo>
                  <a:pt x="125730" y="27940"/>
                </a:moveTo>
                <a:cubicBezTo>
                  <a:pt x="1493520" y="128270"/>
                  <a:pt x="1785620" y="129540"/>
                  <a:pt x="2030730" y="125730"/>
                </a:cubicBezTo>
                <a:cubicBezTo>
                  <a:pt x="2225040" y="123190"/>
                  <a:pt x="2382520" y="118110"/>
                  <a:pt x="2552700" y="101600"/>
                </a:cubicBezTo>
                <a:cubicBezTo>
                  <a:pt x="2717800" y="85090"/>
                  <a:pt x="2874010" y="43180"/>
                  <a:pt x="3036570" y="27940"/>
                </a:cubicBezTo>
                <a:cubicBezTo>
                  <a:pt x="3199130" y="12700"/>
                  <a:pt x="3423920" y="0"/>
                  <a:pt x="3526790" y="11430"/>
                </a:cubicBezTo>
                <a:cubicBezTo>
                  <a:pt x="3576320" y="16510"/>
                  <a:pt x="3601720" y="21590"/>
                  <a:pt x="3633470" y="38100"/>
                </a:cubicBezTo>
                <a:cubicBezTo>
                  <a:pt x="3665220" y="54610"/>
                  <a:pt x="3694430" y="82550"/>
                  <a:pt x="3714750" y="111760"/>
                </a:cubicBezTo>
                <a:cubicBezTo>
                  <a:pt x="3733800" y="140970"/>
                  <a:pt x="3746500" y="185420"/>
                  <a:pt x="3751580" y="214630"/>
                </a:cubicBezTo>
                <a:cubicBezTo>
                  <a:pt x="3755390" y="234950"/>
                  <a:pt x="3755390" y="248920"/>
                  <a:pt x="3751580" y="269240"/>
                </a:cubicBezTo>
                <a:cubicBezTo>
                  <a:pt x="3746500" y="298450"/>
                  <a:pt x="3727450" y="346710"/>
                  <a:pt x="3712210" y="372110"/>
                </a:cubicBezTo>
                <a:cubicBezTo>
                  <a:pt x="3700780" y="389890"/>
                  <a:pt x="3689350" y="401320"/>
                  <a:pt x="3675380" y="412750"/>
                </a:cubicBezTo>
                <a:cubicBezTo>
                  <a:pt x="3661410" y="424180"/>
                  <a:pt x="3648710" y="434340"/>
                  <a:pt x="3629660" y="443230"/>
                </a:cubicBezTo>
                <a:cubicBezTo>
                  <a:pt x="3601720" y="454660"/>
                  <a:pt x="3522980" y="467360"/>
                  <a:pt x="3522980" y="468630"/>
                </a:cubicBezTo>
                <a:cubicBezTo>
                  <a:pt x="3522980" y="469900"/>
                  <a:pt x="3571240" y="476250"/>
                  <a:pt x="3581400" y="459740"/>
                </a:cubicBezTo>
                <a:cubicBezTo>
                  <a:pt x="3610610" y="415290"/>
                  <a:pt x="3439160" y="63500"/>
                  <a:pt x="3468370" y="19050"/>
                </a:cubicBezTo>
                <a:cubicBezTo>
                  <a:pt x="3478530" y="3810"/>
                  <a:pt x="3503930" y="10160"/>
                  <a:pt x="3526790" y="11430"/>
                </a:cubicBezTo>
                <a:cubicBezTo>
                  <a:pt x="3557270" y="12700"/>
                  <a:pt x="3606800" y="25400"/>
                  <a:pt x="3633470" y="38100"/>
                </a:cubicBezTo>
                <a:cubicBezTo>
                  <a:pt x="3652520" y="46990"/>
                  <a:pt x="3663950" y="57150"/>
                  <a:pt x="3677920" y="69850"/>
                </a:cubicBezTo>
                <a:cubicBezTo>
                  <a:pt x="3691890" y="82550"/>
                  <a:pt x="3703320" y="93980"/>
                  <a:pt x="3714750" y="111760"/>
                </a:cubicBezTo>
                <a:cubicBezTo>
                  <a:pt x="3729990" y="137160"/>
                  <a:pt x="3746500" y="185420"/>
                  <a:pt x="3751580" y="214630"/>
                </a:cubicBezTo>
                <a:cubicBezTo>
                  <a:pt x="3755390" y="234950"/>
                  <a:pt x="3755390" y="248920"/>
                  <a:pt x="3751580" y="269240"/>
                </a:cubicBezTo>
                <a:cubicBezTo>
                  <a:pt x="3746500" y="298450"/>
                  <a:pt x="3727450" y="346710"/>
                  <a:pt x="3712210" y="372110"/>
                </a:cubicBezTo>
                <a:cubicBezTo>
                  <a:pt x="3700780" y="389890"/>
                  <a:pt x="3691890" y="400050"/>
                  <a:pt x="3675380" y="412750"/>
                </a:cubicBezTo>
                <a:cubicBezTo>
                  <a:pt x="3651250" y="430530"/>
                  <a:pt x="3625850" y="449580"/>
                  <a:pt x="3577590" y="462280"/>
                </a:cubicBezTo>
                <a:cubicBezTo>
                  <a:pt x="3460750" y="494030"/>
                  <a:pt x="3144520" y="476250"/>
                  <a:pt x="2952750" y="496570"/>
                </a:cubicBezTo>
                <a:cubicBezTo>
                  <a:pt x="2786380" y="514350"/>
                  <a:pt x="2651760" y="553720"/>
                  <a:pt x="2491740" y="568960"/>
                </a:cubicBezTo>
                <a:cubicBezTo>
                  <a:pt x="2320290" y="584200"/>
                  <a:pt x="2151380" y="582930"/>
                  <a:pt x="1955800" y="584200"/>
                </a:cubicBezTo>
                <a:cubicBezTo>
                  <a:pt x="1719580" y="585470"/>
                  <a:pt x="1454150" y="582930"/>
                  <a:pt x="1170940" y="570230"/>
                </a:cubicBezTo>
                <a:cubicBezTo>
                  <a:pt x="838200" y="554990"/>
                  <a:pt x="215900" y="642620"/>
                  <a:pt x="85090" y="488950"/>
                </a:cubicBezTo>
                <a:cubicBezTo>
                  <a:pt x="0" y="388620"/>
                  <a:pt x="125730" y="27940"/>
                  <a:pt x="125730" y="27940"/>
                </a:cubicBezTo>
              </a:path>
            </a:pathLst>
          </a:custGeom>
          <a:solidFill>
            <a:srgbClr val="FFF234">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1011555" y="6682740"/>
            <a:ext cx="4508183" cy="534352"/>
          </a:xfrm>
          <a:custGeom>
            <a:rect b="b" l="l" r="r" t="t"/>
            <a:pathLst>
              <a:path extrusionOk="0" h="712470" w="6010910">
                <a:moveTo>
                  <a:pt x="104140" y="80010"/>
                </a:moveTo>
                <a:cubicBezTo>
                  <a:pt x="1977390" y="95250"/>
                  <a:pt x="2363470" y="69850"/>
                  <a:pt x="2646680" y="50800"/>
                </a:cubicBezTo>
                <a:cubicBezTo>
                  <a:pt x="2839720" y="38100"/>
                  <a:pt x="2994660" y="16510"/>
                  <a:pt x="3134360" y="10160"/>
                </a:cubicBezTo>
                <a:cubicBezTo>
                  <a:pt x="3239770" y="5080"/>
                  <a:pt x="3284220" y="7620"/>
                  <a:pt x="3412490" y="7620"/>
                </a:cubicBezTo>
                <a:cubicBezTo>
                  <a:pt x="3699510" y="7620"/>
                  <a:pt x="4413250" y="21590"/>
                  <a:pt x="4806950" y="19050"/>
                </a:cubicBezTo>
                <a:cubicBezTo>
                  <a:pt x="5096510" y="17780"/>
                  <a:pt x="5379720" y="0"/>
                  <a:pt x="5558790" y="5080"/>
                </a:cubicBezTo>
                <a:cubicBezTo>
                  <a:pt x="5657850" y="7620"/>
                  <a:pt x="5720080" y="11430"/>
                  <a:pt x="5791200" y="22860"/>
                </a:cubicBezTo>
                <a:cubicBezTo>
                  <a:pt x="5854700" y="33020"/>
                  <a:pt x="5941060" y="21590"/>
                  <a:pt x="5967730" y="66040"/>
                </a:cubicBezTo>
                <a:cubicBezTo>
                  <a:pt x="6010910" y="137160"/>
                  <a:pt x="5941060" y="452120"/>
                  <a:pt x="5854700" y="509270"/>
                </a:cubicBezTo>
                <a:cubicBezTo>
                  <a:pt x="5781040" y="558800"/>
                  <a:pt x="5659120" y="469900"/>
                  <a:pt x="5529580" y="462280"/>
                </a:cubicBezTo>
                <a:cubicBezTo>
                  <a:pt x="5336540" y="450850"/>
                  <a:pt x="5088890" y="474980"/>
                  <a:pt x="4808220" y="476250"/>
                </a:cubicBezTo>
                <a:cubicBezTo>
                  <a:pt x="4417060" y="478790"/>
                  <a:pt x="3691890" y="463550"/>
                  <a:pt x="3399790" y="464820"/>
                </a:cubicBezTo>
                <a:cubicBezTo>
                  <a:pt x="3267710" y="464820"/>
                  <a:pt x="3221990" y="464820"/>
                  <a:pt x="3111500" y="469900"/>
                </a:cubicBezTo>
                <a:cubicBezTo>
                  <a:pt x="2962910" y="477520"/>
                  <a:pt x="2796540" y="497840"/>
                  <a:pt x="2590800" y="510540"/>
                </a:cubicBezTo>
                <a:cubicBezTo>
                  <a:pt x="2291080" y="529590"/>
                  <a:pt x="1875790" y="556260"/>
                  <a:pt x="1485900" y="562610"/>
                </a:cubicBezTo>
                <a:cubicBezTo>
                  <a:pt x="1049020" y="568960"/>
                  <a:pt x="262890" y="712470"/>
                  <a:pt x="96520" y="541020"/>
                </a:cubicBezTo>
                <a:cubicBezTo>
                  <a:pt x="0" y="441960"/>
                  <a:pt x="104140" y="80010"/>
                  <a:pt x="104140" y="80010"/>
                </a:cubicBezTo>
              </a:path>
            </a:pathLst>
          </a:custGeom>
          <a:solidFill>
            <a:srgbClr val="FFF234">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7"/>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3">
              <a:alphaModFix/>
            </a:blip>
            <a:stretch>
              <a:fillRect b="0" l="0" r="0" t="0"/>
            </a:stretch>
          </a:blipFill>
          <a:ln>
            <a:noFill/>
          </a:ln>
        </p:spPr>
      </p:sp>
      <p:sp>
        <p:nvSpPr>
          <p:cNvPr id="132" name="Google Shape;132;p7"/>
          <p:cNvSpPr/>
          <p:nvPr/>
        </p:nvSpPr>
        <p:spPr>
          <a:xfrm>
            <a:off x="0" y="0"/>
            <a:ext cx="18804510" cy="2861494"/>
          </a:xfrm>
          <a:prstGeom prst="rect">
            <a:avLst/>
          </a:prstGeom>
          <a:solidFill>
            <a:srgbClr val="6BA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134" name="Google Shape;134;p7"/>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16000"/>
            </a:blip>
            <a:stretch>
              <a:fillRect b="0" l="0" r="0" t="0"/>
            </a:stretch>
          </a:blipFill>
          <a:ln>
            <a:noFill/>
          </a:ln>
        </p:spPr>
      </p:sp>
      <p:sp>
        <p:nvSpPr>
          <p:cNvPr id="135" name="Google Shape;135;p7"/>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6">
              <a:alphaModFix amt="16000"/>
            </a:blip>
            <a:stretch>
              <a:fillRect b="0" l="0" r="0" t="0"/>
            </a:stretch>
          </a:blipFill>
          <a:ln>
            <a:noFill/>
          </a:ln>
        </p:spPr>
      </p:sp>
      <p:sp>
        <p:nvSpPr>
          <p:cNvPr id="136" name="Google Shape;136;p7"/>
          <p:cNvSpPr/>
          <p:nvPr/>
        </p:nvSpPr>
        <p:spPr>
          <a:xfrm>
            <a:off x="2019281" y="5054251"/>
            <a:ext cx="5316781" cy="2658391"/>
          </a:xfrm>
          <a:custGeom>
            <a:rect b="b" l="l" r="r" t="t"/>
            <a:pathLst>
              <a:path extrusionOk="0" h="2658391" w="5316781">
                <a:moveTo>
                  <a:pt x="0" y="0"/>
                </a:moveTo>
                <a:lnTo>
                  <a:pt x="5316781" y="0"/>
                </a:lnTo>
                <a:lnTo>
                  <a:pt x="5316781" y="2658391"/>
                </a:lnTo>
                <a:lnTo>
                  <a:pt x="0" y="2658391"/>
                </a:lnTo>
                <a:lnTo>
                  <a:pt x="0" y="0"/>
                </a:lnTo>
                <a:close/>
              </a:path>
            </a:pathLst>
          </a:custGeom>
          <a:blipFill rotWithShape="1">
            <a:blip r:embed="rId7">
              <a:alphaModFix/>
            </a:blip>
            <a:stretch>
              <a:fillRect b="0" l="0" r="0" t="0"/>
            </a:stretch>
          </a:blipFill>
          <a:ln>
            <a:noFill/>
          </a:ln>
        </p:spPr>
      </p:sp>
      <p:sp>
        <p:nvSpPr>
          <p:cNvPr id="137" name="Google Shape;137;p7"/>
          <p:cNvSpPr/>
          <p:nvPr/>
        </p:nvSpPr>
        <p:spPr>
          <a:xfrm>
            <a:off x="8596126" y="3836645"/>
            <a:ext cx="9055292" cy="5093602"/>
          </a:xfrm>
          <a:custGeom>
            <a:rect b="b" l="l" r="r" t="t"/>
            <a:pathLst>
              <a:path extrusionOk="0" h="5093602" w="9055292">
                <a:moveTo>
                  <a:pt x="0" y="0"/>
                </a:moveTo>
                <a:lnTo>
                  <a:pt x="9055292" y="0"/>
                </a:lnTo>
                <a:lnTo>
                  <a:pt x="9055292" y="5093602"/>
                </a:lnTo>
                <a:lnTo>
                  <a:pt x="0" y="5093602"/>
                </a:lnTo>
                <a:lnTo>
                  <a:pt x="0" y="0"/>
                </a:lnTo>
                <a:close/>
              </a:path>
            </a:pathLst>
          </a:custGeom>
          <a:blipFill rotWithShape="1">
            <a:blip r:embed="rId8">
              <a:alphaModFix/>
            </a:blip>
            <a:stretch>
              <a:fillRect b="0" l="0" r="0" t="0"/>
            </a:stretch>
          </a:blipFill>
          <a:ln>
            <a:noFill/>
          </a:ln>
        </p:spPr>
      </p:sp>
      <p:sp>
        <p:nvSpPr>
          <p:cNvPr id="138" name="Google Shape;138;p7"/>
          <p:cNvSpPr txBox="1"/>
          <p:nvPr/>
        </p:nvSpPr>
        <p:spPr>
          <a:xfrm>
            <a:off x="1028700" y="941873"/>
            <a:ext cx="16633800" cy="1217700"/>
          </a:xfrm>
          <a:prstGeom prst="rect">
            <a:avLst/>
          </a:prstGeom>
          <a:noFill/>
          <a:ln>
            <a:noFill/>
          </a:ln>
        </p:spPr>
        <p:txBody>
          <a:bodyPr anchorCtr="0" anchor="t" bIns="0" lIns="0" spcFirstLastPara="1" rIns="0" wrap="square" tIns="0">
            <a:spAutoFit/>
          </a:bodyPr>
          <a:lstStyle/>
          <a:p>
            <a:pPr indent="0" lvl="0" marL="0" marR="0" rtl="0" algn="l">
              <a:lnSpc>
                <a:spcPct val="111994"/>
              </a:lnSpc>
              <a:spcBef>
                <a:spcPts val="0"/>
              </a:spcBef>
              <a:spcAft>
                <a:spcPts val="0"/>
              </a:spcAft>
              <a:buNone/>
            </a:pPr>
            <a:r>
              <a:rPr b="1" i="0" lang="en-US" sz="7912" u="none" cap="none" strike="noStrike">
                <a:solidFill>
                  <a:srgbClr val="FFFFFF"/>
                </a:solidFill>
                <a:latin typeface="Montserrat Black"/>
                <a:ea typeface="Montserrat Black"/>
                <a:cs typeface="Montserrat Black"/>
                <a:sym typeface="Montserrat Black"/>
              </a:rPr>
              <a:t>UNSUPERVISED EMBEDDINGS</a:t>
            </a:r>
            <a:endParaRPr sz="800"/>
          </a:p>
        </p:txBody>
      </p:sp>
      <p:sp>
        <p:nvSpPr>
          <p:cNvPr id="139" name="Google Shape;139;p7"/>
          <p:cNvSpPr txBox="1"/>
          <p:nvPr/>
        </p:nvSpPr>
        <p:spPr>
          <a:xfrm>
            <a:off x="371219" y="2833239"/>
            <a:ext cx="8224907" cy="7109463"/>
          </a:xfrm>
          <a:prstGeom prst="rect">
            <a:avLst/>
          </a:prstGeom>
          <a:noFill/>
          <a:ln>
            <a:noFill/>
          </a:ln>
        </p:spPr>
        <p:txBody>
          <a:bodyPr anchorCtr="0" anchor="t" bIns="0" lIns="0" spcFirstLastPara="1" rIns="0" wrap="square" tIns="0">
            <a:spAutoFit/>
          </a:bodyPr>
          <a:lstStyle/>
          <a:p>
            <a:pPr indent="-485771" lvl="1" marL="971541" marR="0" rtl="0" algn="l">
              <a:lnSpc>
                <a:spcPct val="181018"/>
              </a:lnSpc>
              <a:spcBef>
                <a:spcPts val="0"/>
              </a:spcBef>
              <a:spcAft>
                <a:spcPts val="0"/>
              </a:spcAft>
              <a:buClr>
                <a:srgbClr val="000000"/>
              </a:buClr>
              <a:buSzPts val="4499"/>
              <a:buFont typeface="Arial"/>
              <a:buChar char="•"/>
            </a:pPr>
            <a:r>
              <a:rPr b="0" i="0" lang="en-US" sz="4499" u="none" cap="none" strike="noStrike">
                <a:solidFill>
                  <a:srgbClr val="000000"/>
                </a:solidFill>
                <a:latin typeface="Montserrat"/>
                <a:ea typeface="Montserrat"/>
                <a:cs typeface="Montserrat"/>
                <a:sym typeface="Montserrat"/>
              </a:rPr>
              <a:t>No-context, word-level </a:t>
            </a:r>
            <a:endParaRPr/>
          </a:p>
          <a:p>
            <a:pPr indent="-647694" lvl="2" marL="1943083" marR="0" rtl="0" algn="l">
              <a:lnSpc>
                <a:spcPct val="181018"/>
              </a:lnSpc>
              <a:spcBef>
                <a:spcPts val="0"/>
              </a:spcBef>
              <a:spcAft>
                <a:spcPts val="0"/>
              </a:spcAft>
              <a:buClr>
                <a:srgbClr val="000000"/>
              </a:buClr>
              <a:buSzPts val="4499"/>
              <a:buFont typeface="Arial"/>
              <a:buChar char="⚬"/>
            </a:pPr>
            <a:r>
              <a:rPr b="0" i="0" lang="en-US" sz="4499" u="none" cap="none" strike="noStrike">
                <a:solidFill>
                  <a:srgbClr val="000000"/>
                </a:solidFill>
                <a:latin typeface="Montserrat"/>
                <a:ea typeface="Montserrat"/>
                <a:cs typeface="Montserrat"/>
                <a:sym typeface="Montserrat"/>
              </a:rPr>
              <a:t>word2vec, </a:t>
            </a:r>
            <a:r>
              <a:rPr b="0" i="0" lang="en-US" sz="4499" u="sng" cap="none" strike="noStrike">
                <a:solidFill>
                  <a:srgbClr val="000000"/>
                </a:solidFill>
                <a:latin typeface="Montserrat"/>
                <a:ea typeface="Montserrat"/>
                <a:cs typeface="Montserrat"/>
                <a:sym typeface="Montserrat"/>
                <a:hlinkClick r:id="rId9">
                  <a:extLst>
                    <a:ext uri="{A12FA001-AC4F-418D-AE19-62706E023703}">
                      <ahyp:hlinkClr val="tx"/>
                    </a:ext>
                  </a:extLst>
                </a:hlinkClick>
              </a:rPr>
              <a:t>GLoVe</a:t>
            </a:r>
            <a:endParaRPr/>
          </a:p>
          <a:p>
            <a:pPr indent="0" lvl="0" marL="0" marR="0" rtl="0" algn="l">
              <a:lnSpc>
                <a:spcPct val="181018"/>
              </a:lnSpc>
              <a:spcBef>
                <a:spcPts val="0"/>
              </a:spcBef>
              <a:spcAft>
                <a:spcPts val="0"/>
              </a:spcAft>
              <a:buNone/>
            </a:pPr>
            <a:r>
              <a:t/>
            </a:r>
            <a:endParaRPr b="0" i="0" sz="4499" u="sng" cap="none" strike="noStrike">
              <a:solidFill>
                <a:srgbClr val="000000"/>
              </a:solidFill>
              <a:latin typeface="Montserrat"/>
              <a:ea typeface="Montserrat"/>
              <a:cs typeface="Montserrat"/>
              <a:sym typeface="Montserrat"/>
              <a:hlinkClick r:id="rId10">
                <a:extLst>
                  <a:ext uri="{A12FA001-AC4F-418D-AE19-62706E023703}">
                    <ahyp:hlinkClr val="tx"/>
                  </a:ext>
                </a:extLst>
              </a:hlinkClick>
            </a:endParaRPr>
          </a:p>
          <a:p>
            <a:pPr indent="0" lvl="0" marL="0" marR="0" rtl="0" algn="l">
              <a:lnSpc>
                <a:spcPct val="181018"/>
              </a:lnSpc>
              <a:spcBef>
                <a:spcPts val="0"/>
              </a:spcBef>
              <a:spcAft>
                <a:spcPts val="0"/>
              </a:spcAft>
              <a:buNone/>
            </a:pPr>
            <a:r>
              <a:t/>
            </a:r>
            <a:endParaRPr b="0" i="0" sz="4499" u="sng" cap="none" strike="noStrike">
              <a:solidFill>
                <a:srgbClr val="000000"/>
              </a:solidFill>
              <a:latin typeface="Montserrat"/>
              <a:ea typeface="Montserrat"/>
              <a:cs typeface="Montserrat"/>
              <a:sym typeface="Montserrat"/>
              <a:hlinkClick r:id="rId11">
                <a:extLst>
                  <a:ext uri="{A12FA001-AC4F-418D-AE19-62706E023703}">
                    <ahyp:hlinkClr val="tx"/>
                  </a:ext>
                </a:extLst>
              </a:hlinkClick>
            </a:endParaRPr>
          </a:p>
          <a:p>
            <a:pPr indent="0" lvl="0" marL="0" marR="0" rtl="0" algn="l">
              <a:lnSpc>
                <a:spcPct val="181018"/>
              </a:lnSpc>
              <a:spcBef>
                <a:spcPts val="0"/>
              </a:spcBef>
              <a:spcAft>
                <a:spcPts val="0"/>
              </a:spcAft>
              <a:buNone/>
            </a:pPr>
            <a:r>
              <a:t/>
            </a:r>
            <a:endParaRPr b="0" i="0" sz="4499" u="sng" cap="none" strike="noStrike">
              <a:solidFill>
                <a:srgbClr val="000000"/>
              </a:solidFill>
              <a:latin typeface="Montserrat"/>
              <a:ea typeface="Montserrat"/>
              <a:cs typeface="Montserrat"/>
              <a:sym typeface="Montserrat"/>
              <a:hlinkClick r:id="rId12">
                <a:extLst>
                  <a:ext uri="{A12FA001-AC4F-418D-AE19-62706E023703}">
                    <ahyp:hlinkClr val="tx"/>
                  </a:ext>
                </a:extLst>
              </a:hlinkClick>
            </a:endParaRPr>
          </a:p>
          <a:p>
            <a:pPr indent="-485771" lvl="1" marL="971541" marR="0" rtl="0" algn="l">
              <a:lnSpc>
                <a:spcPct val="181018"/>
              </a:lnSpc>
              <a:spcBef>
                <a:spcPts val="0"/>
              </a:spcBef>
              <a:spcAft>
                <a:spcPts val="0"/>
              </a:spcAft>
              <a:buClr>
                <a:srgbClr val="000000"/>
              </a:buClr>
              <a:buSzPts val="4499"/>
              <a:buFont typeface="Arial"/>
              <a:buChar char="•"/>
            </a:pPr>
            <a:r>
              <a:rPr b="0" i="0" lang="en-US" sz="4499" u="none" cap="none" strike="noStrike">
                <a:solidFill>
                  <a:srgbClr val="000000"/>
                </a:solidFill>
                <a:latin typeface="Montserrat"/>
                <a:ea typeface="Montserrat"/>
                <a:cs typeface="Montserrat"/>
                <a:sym typeface="Montserrat"/>
              </a:rPr>
              <a:t>Context, sentence-level</a:t>
            </a:r>
            <a:endParaRPr/>
          </a:p>
          <a:p>
            <a:pPr indent="-647694" lvl="2" marL="1943083" marR="0" rtl="0" algn="l">
              <a:lnSpc>
                <a:spcPct val="181018"/>
              </a:lnSpc>
              <a:spcBef>
                <a:spcPts val="0"/>
              </a:spcBef>
              <a:spcAft>
                <a:spcPts val="0"/>
              </a:spcAft>
              <a:buClr>
                <a:srgbClr val="000000"/>
              </a:buClr>
              <a:buSzPts val="4499"/>
              <a:buFont typeface="Arial"/>
              <a:buChar char="⚬"/>
            </a:pPr>
            <a:r>
              <a:rPr b="0" i="0" lang="en-US" sz="4499" u="sng" cap="none" strike="noStrike">
                <a:solidFill>
                  <a:srgbClr val="000000"/>
                </a:solidFill>
                <a:latin typeface="Montserrat"/>
                <a:ea typeface="Montserrat"/>
                <a:cs typeface="Montserrat"/>
                <a:sym typeface="Montserrat"/>
                <a:hlinkClick r:id="rId13">
                  <a:extLst>
                    <a:ext uri="{A12FA001-AC4F-418D-AE19-62706E023703}">
                      <ahyp:hlinkClr val="tx"/>
                    </a:ext>
                  </a:extLst>
                </a:hlinkClick>
              </a:rPr>
              <a:t>ELMo</a:t>
            </a:r>
            <a:r>
              <a:rPr b="0" i="0" lang="en-US" sz="4499" u="none" cap="none" strike="noStrike">
                <a:solidFill>
                  <a:srgbClr val="000000"/>
                </a:solidFill>
                <a:latin typeface="Montserrat"/>
                <a:ea typeface="Montserrat"/>
                <a:cs typeface="Montserrat"/>
                <a:sym typeface="Montserrat"/>
              </a:rPr>
              <a:t>, CoVE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0"/>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3">
              <a:alphaModFix/>
            </a:blip>
            <a:stretch>
              <a:fillRect b="0" l="0" r="0" t="0"/>
            </a:stretch>
          </a:blipFill>
          <a:ln>
            <a:noFill/>
          </a:ln>
        </p:spPr>
      </p:sp>
      <p:sp>
        <p:nvSpPr>
          <p:cNvPr id="149" name="Google Shape;149;p10"/>
          <p:cNvSpPr/>
          <p:nvPr/>
        </p:nvSpPr>
        <p:spPr>
          <a:xfrm>
            <a:off x="0" y="0"/>
            <a:ext cx="18804510" cy="2861494"/>
          </a:xfrm>
          <a:prstGeom prst="rect">
            <a:avLst/>
          </a:prstGeom>
          <a:solidFill>
            <a:srgbClr val="6BA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0"/>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151" name="Google Shape;151;p10"/>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16000"/>
            </a:blip>
            <a:stretch>
              <a:fillRect b="0" l="0" r="0" t="0"/>
            </a:stretch>
          </a:blipFill>
          <a:ln>
            <a:noFill/>
          </a:ln>
        </p:spPr>
      </p:sp>
      <p:sp>
        <p:nvSpPr>
          <p:cNvPr id="152" name="Google Shape;152;p10"/>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6">
              <a:alphaModFix amt="16000"/>
            </a:blip>
            <a:stretch>
              <a:fillRect b="0" l="0" r="0" t="0"/>
            </a:stretch>
          </a:blipFill>
          <a:ln>
            <a:noFill/>
          </a:ln>
        </p:spPr>
      </p:sp>
      <p:sp>
        <p:nvSpPr>
          <p:cNvPr id="153" name="Google Shape;153;p10"/>
          <p:cNvSpPr txBox="1"/>
          <p:nvPr/>
        </p:nvSpPr>
        <p:spPr>
          <a:xfrm>
            <a:off x="1028700" y="941873"/>
            <a:ext cx="16633824" cy="1229482"/>
          </a:xfrm>
          <a:prstGeom prst="rect">
            <a:avLst/>
          </a:prstGeom>
          <a:noFill/>
          <a:ln>
            <a:noFill/>
          </a:ln>
        </p:spPr>
        <p:txBody>
          <a:bodyPr anchorCtr="0" anchor="t" bIns="0" lIns="0" spcFirstLastPara="1" rIns="0" wrap="square" tIns="0">
            <a:spAutoFit/>
          </a:bodyPr>
          <a:lstStyle/>
          <a:p>
            <a:pPr indent="0" lvl="0" marL="0" marR="0" rtl="0" algn="l">
              <a:lnSpc>
                <a:spcPct val="111994"/>
              </a:lnSpc>
              <a:spcBef>
                <a:spcPts val="0"/>
              </a:spcBef>
              <a:spcAft>
                <a:spcPts val="0"/>
              </a:spcAft>
              <a:buNone/>
            </a:pPr>
            <a:r>
              <a:rPr b="1" i="0" lang="en-US" sz="8512" u="none" cap="none" strike="noStrike">
                <a:solidFill>
                  <a:srgbClr val="FFFFFF"/>
                </a:solidFill>
                <a:latin typeface="Montserrat Black"/>
                <a:ea typeface="Montserrat Black"/>
                <a:cs typeface="Montserrat Black"/>
                <a:sym typeface="Montserrat Black"/>
              </a:rPr>
              <a:t>GPT</a:t>
            </a:r>
            <a:endParaRPr/>
          </a:p>
        </p:txBody>
      </p:sp>
      <p:sp>
        <p:nvSpPr>
          <p:cNvPr id="154" name="Google Shape;154;p10"/>
          <p:cNvSpPr txBox="1"/>
          <p:nvPr/>
        </p:nvSpPr>
        <p:spPr>
          <a:xfrm>
            <a:off x="654568" y="3446013"/>
            <a:ext cx="16395770" cy="5613404"/>
          </a:xfrm>
          <a:prstGeom prst="rect">
            <a:avLst/>
          </a:prstGeom>
          <a:noFill/>
          <a:ln>
            <a:noFill/>
          </a:ln>
        </p:spPr>
        <p:txBody>
          <a:bodyPr anchorCtr="0" anchor="t" bIns="0" lIns="0" spcFirstLastPara="1" rIns="0" wrap="square" tIns="0">
            <a:spAutoFit/>
          </a:bodyPr>
          <a:lstStyle/>
          <a:p>
            <a:pPr indent="-539744" lvl="1" marL="1079489" marR="0" rtl="0" algn="l">
              <a:lnSpc>
                <a:spcPct val="181016"/>
              </a:lnSpc>
              <a:spcBef>
                <a:spcPts val="0"/>
              </a:spcBef>
              <a:spcAft>
                <a:spcPts val="0"/>
              </a:spcAft>
              <a:buClr>
                <a:srgbClr val="000000"/>
              </a:buClr>
              <a:buSzPts val="4999"/>
              <a:buFont typeface="Arial"/>
              <a:buChar char="•"/>
            </a:pPr>
            <a:r>
              <a:rPr b="1" i="0" lang="en-US" sz="4999" u="none" cap="none" strike="noStrike">
                <a:solidFill>
                  <a:srgbClr val="000000"/>
                </a:solidFill>
                <a:latin typeface="Montserrat"/>
                <a:ea typeface="Montserrat"/>
                <a:cs typeface="Montserrat"/>
                <a:sym typeface="Montserrat"/>
              </a:rPr>
              <a:t>G</a:t>
            </a:r>
            <a:r>
              <a:rPr b="0" i="0" lang="en-US" sz="4999" u="none" cap="none" strike="noStrike">
                <a:solidFill>
                  <a:srgbClr val="000000"/>
                </a:solidFill>
                <a:latin typeface="Montserrat"/>
                <a:ea typeface="Montserrat"/>
                <a:cs typeface="Montserrat"/>
                <a:sym typeface="Montserrat"/>
              </a:rPr>
              <a:t>enerative </a:t>
            </a:r>
            <a:r>
              <a:rPr b="1" i="0" lang="en-US" sz="4999" u="none" cap="none" strike="noStrike">
                <a:solidFill>
                  <a:srgbClr val="000000"/>
                </a:solidFill>
                <a:latin typeface="Montserrat"/>
                <a:ea typeface="Montserrat"/>
                <a:cs typeface="Montserrat"/>
                <a:sym typeface="Montserrat"/>
              </a:rPr>
              <a:t>P</a:t>
            </a:r>
            <a:r>
              <a:rPr b="0" i="0" lang="en-US" sz="4999" u="none" cap="none" strike="noStrike">
                <a:solidFill>
                  <a:srgbClr val="000000"/>
                </a:solidFill>
                <a:latin typeface="Montserrat"/>
                <a:ea typeface="Montserrat"/>
                <a:cs typeface="Montserrat"/>
                <a:sym typeface="Montserrat"/>
              </a:rPr>
              <a:t>re-trained </a:t>
            </a:r>
            <a:r>
              <a:rPr b="1" i="0" lang="en-US" sz="4999" u="none" cap="none" strike="noStrike">
                <a:solidFill>
                  <a:srgbClr val="000000"/>
                </a:solidFill>
                <a:latin typeface="Montserrat"/>
                <a:ea typeface="Montserrat"/>
                <a:cs typeface="Montserrat"/>
                <a:sym typeface="Montserrat"/>
              </a:rPr>
              <a:t>T</a:t>
            </a:r>
            <a:r>
              <a:rPr b="0" i="0" lang="en-US" sz="4999" u="none" cap="none" strike="noStrike">
                <a:solidFill>
                  <a:srgbClr val="000000"/>
                </a:solidFill>
                <a:latin typeface="Montserrat"/>
                <a:ea typeface="Montserrat"/>
                <a:cs typeface="Montserrat"/>
                <a:sym typeface="Montserrat"/>
              </a:rPr>
              <a:t>ransformer</a:t>
            </a:r>
            <a:endParaRPr/>
          </a:p>
          <a:p>
            <a:pPr indent="0" lvl="0" marL="0" marR="0" rtl="0" algn="l">
              <a:lnSpc>
                <a:spcPct val="181016"/>
              </a:lnSpc>
              <a:spcBef>
                <a:spcPts val="0"/>
              </a:spcBef>
              <a:spcAft>
                <a:spcPts val="0"/>
              </a:spcAft>
              <a:buNone/>
            </a:pPr>
            <a:r>
              <a:t/>
            </a:r>
            <a:endParaRPr b="0" i="0" sz="4999" u="none" cap="none" strike="noStrike">
              <a:solidFill>
                <a:srgbClr val="000000"/>
              </a:solidFill>
              <a:latin typeface="Montserrat"/>
              <a:ea typeface="Montserrat"/>
              <a:cs typeface="Montserrat"/>
              <a:sym typeface="Montserrat"/>
            </a:endParaRPr>
          </a:p>
          <a:p>
            <a:pPr indent="-539744" lvl="1" marL="1079489" marR="0" rtl="0" algn="l">
              <a:lnSpc>
                <a:spcPct val="181016"/>
              </a:lnSpc>
              <a:spcBef>
                <a:spcPts val="0"/>
              </a:spcBef>
              <a:spcAft>
                <a:spcPts val="0"/>
              </a:spcAft>
              <a:buClr>
                <a:srgbClr val="000000"/>
              </a:buClr>
              <a:buSzPts val="4999"/>
              <a:buFont typeface="Arial"/>
              <a:buChar char="•"/>
            </a:pPr>
            <a:r>
              <a:rPr b="0" i="0" lang="en-US" sz="4999" u="none" cap="none" strike="noStrike">
                <a:solidFill>
                  <a:srgbClr val="000000"/>
                </a:solidFill>
                <a:latin typeface="Montserrat"/>
                <a:ea typeface="Montserrat"/>
                <a:cs typeface="Montserrat"/>
                <a:sym typeface="Montserrat"/>
              </a:rPr>
              <a:t>Two ideas</a:t>
            </a:r>
            <a:endParaRPr/>
          </a:p>
          <a:p>
            <a:pPr indent="-719658" lvl="2" marL="2158978" marR="0" rtl="0" algn="l">
              <a:lnSpc>
                <a:spcPct val="181016"/>
              </a:lnSpc>
              <a:spcBef>
                <a:spcPts val="0"/>
              </a:spcBef>
              <a:spcAft>
                <a:spcPts val="0"/>
              </a:spcAft>
              <a:buClr>
                <a:srgbClr val="000000"/>
              </a:buClr>
              <a:buSzPts val="4999"/>
              <a:buFont typeface="Arial"/>
              <a:buChar char="⚬"/>
            </a:pPr>
            <a:r>
              <a:rPr b="0" i="0" lang="en-US" sz="4999" u="none" cap="none" strike="noStrike">
                <a:solidFill>
                  <a:srgbClr val="000000"/>
                </a:solidFill>
                <a:latin typeface="Montserrat"/>
                <a:ea typeface="Montserrat"/>
                <a:cs typeface="Montserrat"/>
                <a:sym typeface="Montserrat"/>
              </a:rPr>
              <a:t>Transformer</a:t>
            </a:r>
            <a:endParaRPr/>
          </a:p>
          <a:p>
            <a:pPr indent="-719658" lvl="2" marL="2158978" marR="0" rtl="0" algn="l">
              <a:lnSpc>
                <a:spcPct val="181016"/>
              </a:lnSpc>
              <a:spcBef>
                <a:spcPts val="0"/>
              </a:spcBef>
              <a:spcAft>
                <a:spcPts val="0"/>
              </a:spcAft>
              <a:buClr>
                <a:srgbClr val="000000"/>
              </a:buClr>
              <a:buSzPts val="4999"/>
              <a:buFont typeface="Arial"/>
              <a:buChar char="⚬"/>
            </a:pPr>
            <a:r>
              <a:rPr b="0" i="0" lang="en-US" sz="4999" u="none" cap="none" strike="noStrike">
                <a:solidFill>
                  <a:srgbClr val="000000"/>
                </a:solidFill>
                <a:latin typeface="Montserrat"/>
                <a:ea typeface="Montserrat"/>
                <a:cs typeface="Montserrat"/>
                <a:sym typeface="Montserrat"/>
              </a:rPr>
              <a:t>Unsupervised Pretraining</a:t>
            </a:r>
            <a:endParaRPr/>
          </a:p>
        </p:txBody>
      </p:sp>
      <p:sp>
        <p:nvSpPr>
          <p:cNvPr id="155" name="Google Shape;155;p10"/>
          <p:cNvSpPr/>
          <p:nvPr/>
        </p:nvSpPr>
        <p:spPr>
          <a:xfrm>
            <a:off x="11846414" y="4979980"/>
            <a:ext cx="5412886" cy="4079437"/>
          </a:xfrm>
          <a:custGeom>
            <a:rect b="b" l="l" r="r" t="t"/>
            <a:pathLst>
              <a:path extrusionOk="0" h="4079437" w="5412886">
                <a:moveTo>
                  <a:pt x="0" y="0"/>
                </a:moveTo>
                <a:lnTo>
                  <a:pt x="5412886" y="0"/>
                </a:lnTo>
                <a:lnTo>
                  <a:pt x="5412886" y="4079437"/>
                </a:lnTo>
                <a:lnTo>
                  <a:pt x="0" y="4079437"/>
                </a:lnTo>
                <a:lnTo>
                  <a:pt x="0" y="0"/>
                </a:lnTo>
                <a:close/>
              </a:path>
            </a:pathLst>
          </a:custGeom>
          <a:blipFill rotWithShape="1">
            <a:blip r:embed="rId7">
              <a:alphaModFix/>
            </a:blip>
            <a:stretch>
              <a:fillRect b="0" l="-102996" r="0" t="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1"/>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3">
              <a:alphaModFix/>
            </a:blip>
            <a:stretch>
              <a:fillRect b="0" l="0" r="0" t="0"/>
            </a:stretch>
          </a:blipFill>
          <a:ln>
            <a:noFill/>
          </a:ln>
        </p:spPr>
      </p:sp>
      <p:sp>
        <p:nvSpPr>
          <p:cNvPr id="165" name="Google Shape;165;p11"/>
          <p:cNvSpPr/>
          <p:nvPr/>
        </p:nvSpPr>
        <p:spPr>
          <a:xfrm>
            <a:off x="0" y="0"/>
            <a:ext cx="18804510" cy="2861494"/>
          </a:xfrm>
          <a:prstGeom prst="rect">
            <a:avLst/>
          </a:prstGeom>
          <a:solidFill>
            <a:srgbClr val="6BA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167" name="Google Shape;167;p11"/>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16000"/>
            </a:blip>
            <a:stretch>
              <a:fillRect b="0" l="0" r="0" t="0"/>
            </a:stretch>
          </a:blipFill>
          <a:ln>
            <a:noFill/>
          </a:ln>
        </p:spPr>
      </p:sp>
      <p:sp>
        <p:nvSpPr>
          <p:cNvPr id="168" name="Google Shape;168;p11"/>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6">
              <a:alphaModFix amt="16000"/>
            </a:blip>
            <a:stretch>
              <a:fillRect b="0" l="0" r="0" t="0"/>
            </a:stretch>
          </a:blipFill>
          <a:ln>
            <a:noFill/>
          </a:ln>
        </p:spPr>
      </p:sp>
      <p:sp>
        <p:nvSpPr>
          <p:cNvPr id="169" name="Google Shape;169;p11"/>
          <p:cNvSpPr/>
          <p:nvPr/>
        </p:nvSpPr>
        <p:spPr>
          <a:xfrm>
            <a:off x="10061935" y="3090414"/>
            <a:ext cx="7600589" cy="6935537"/>
          </a:xfrm>
          <a:custGeom>
            <a:rect b="b" l="l" r="r" t="t"/>
            <a:pathLst>
              <a:path extrusionOk="0" h="6935537" w="7600589">
                <a:moveTo>
                  <a:pt x="0" y="0"/>
                </a:moveTo>
                <a:lnTo>
                  <a:pt x="7600589" y="0"/>
                </a:lnTo>
                <a:lnTo>
                  <a:pt x="7600589" y="6935537"/>
                </a:lnTo>
                <a:lnTo>
                  <a:pt x="0" y="6935537"/>
                </a:lnTo>
                <a:lnTo>
                  <a:pt x="0" y="0"/>
                </a:lnTo>
                <a:close/>
              </a:path>
            </a:pathLst>
          </a:custGeom>
          <a:blipFill rotWithShape="1">
            <a:blip r:embed="rId7">
              <a:alphaModFix/>
            </a:blip>
            <a:stretch>
              <a:fillRect b="0" l="0" r="0" t="0"/>
            </a:stretch>
          </a:blipFill>
          <a:ln>
            <a:noFill/>
          </a:ln>
        </p:spPr>
      </p:sp>
      <p:sp>
        <p:nvSpPr>
          <p:cNvPr id="170" name="Google Shape;170;p11"/>
          <p:cNvSpPr txBox="1"/>
          <p:nvPr/>
        </p:nvSpPr>
        <p:spPr>
          <a:xfrm>
            <a:off x="1028700" y="941873"/>
            <a:ext cx="16633824" cy="1229482"/>
          </a:xfrm>
          <a:prstGeom prst="rect">
            <a:avLst/>
          </a:prstGeom>
          <a:noFill/>
          <a:ln>
            <a:noFill/>
          </a:ln>
        </p:spPr>
        <p:txBody>
          <a:bodyPr anchorCtr="0" anchor="t" bIns="0" lIns="0" spcFirstLastPara="1" rIns="0" wrap="square" tIns="0">
            <a:spAutoFit/>
          </a:bodyPr>
          <a:lstStyle/>
          <a:p>
            <a:pPr indent="0" lvl="0" marL="0" marR="0" rtl="0" algn="l">
              <a:lnSpc>
                <a:spcPct val="111994"/>
              </a:lnSpc>
              <a:spcBef>
                <a:spcPts val="0"/>
              </a:spcBef>
              <a:spcAft>
                <a:spcPts val="0"/>
              </a:spcAft>
              <a:buNone/>
            </a:pPr>
            <a:r>
              <a:rPr b="1" i="0" lang="en-US" sz="8512" u="none" cap="none" strike="noStrike">
                <a:solidFill>
                  <a:srgbClr val="FFFFFF"/>
                </a:solidFill>
                <a:latin typeface="Montserrat Black"/>
                <a:ea typeface="Montserrat Black"/>
                <a:cs typeface="Montserrat Black"/>
                <a:sym typeface="Montserrat Black"/>
              </a:rPr>
              <a:t>TRAINING PROCESS</a:t>
            </a:r>
            <a:endParaRPr/>
          </a:p>
        </p:txBody>
      </p:sp>
      <p:sp>
        <p:nvSpPr>
          <p:cNvPr id="171" name="Google Shape;171;p11"/>
          <p:cNvSpPr txBox="1"/>
          <p:nvPr/>
        </p:nvSpPr>
        <p:spPr>
          <a:xfrm>
            <a:off x="778931" y="4090567"/>
            <a:ext cx="9283005" cy="4642804"/>
          </a:xfrm>
          <a:prstGeom prst="rect">
            <a:avLst/>
          </a:prstGeom>
          <a:noFill/>
          <a:ln>
            <a:noFill/>
          </a:ln>
        </p:spPr>
        <p:txBody>
          <a:bodyPr anchorCtr="0" anchor="t" bIns="0" lIns="0" spcFirstLastPara="1" rIns="0" wrap="square" tIns="0">
            <a:spAutoFit/>
          </a:bodyPr>
          <a:lstStyle/>
          <a:p>
            <a:pPr indent="-539744" lvl="1" marL="1079489" marR="0" rtl="0" algn="l">
              <a:lnSpc>
                <a:spcPct val="181016"/>
              </a:lnSpc>
              <a:spcBef>
                <a:spcPts val="0"/>
              </a:spcBef>
              <a:spcAft>
                <a:spcPts val="0"/>
              </a:spcAft>
              <a:buClr>
                <a:srgbClr val="000000"/>
              </a:buClr>
              <a:buSzPts val="4999"/>
              <a:buFont typeface="Arial"/>
              <a:buChar char="•"/>
            </a:pPr>
            <a:r>
              <a:rPr b="0" i="0" lang="en-US" sz="4999" u="none" cap="none" strike="noStrike">
                <a:solidFill>
                  <a:srgbClr val="000000"/>
                </a:solidFill>
                <a:latin typeface="Montserrat"/>
                <a:ea typeface="Montserrat"/>
                <a:cs typeface="Montserrat"/>
                <a:sym typeface="Montserrat"/>
              </a:rPr>
              <a:t>Unsupervised Pretraining</a:t>
            </a:r>
            <a:endParaRPr/>
          </a:p>
          <a:p>
            <a:pPr indent="-503766" lvl="2" marL="1511301" marR="0" rtl="0" algn="l">
              <a:lnSpc>
                <a:spcPct val="181000"/>
              </a:lnSpc>
              <a:spcBef>
                <a:spcPts val="0"/>
              </a:spcBef>
              <a:spcAft>
                <a:spcPts val="0"/>
              </a:spcAft>
              <a:buClr>
                <a:srgbClr val="000000"/>
              </a:buClr>
              <a:buSzPts val="3500"/>
              <a:buFont typeface="Arial"/>
              <a:buChar char="⚬"/>
            </a:pPr>
            <a:r>
              <a:rPr b="0" i="0" lang="en-US" sz="3500" u="none" cap="none" strike="noStrike">
                <a:solidFill>
                  <a:srgbClr val="000000"/>
                </a:solidFill>
                <a:latin typeface="Montserrat"/>
                <a:ea typeface="Montserrat"/>
                <a:cs typeface="Montserrat"/>
                <a:sym typeface="Montserrat"/>
              </a:rPr>
              <a:t>Transformer, very large data</a:t>
            </a:r>
            <a:endParaRPr/>
          </a:p>
          <a:p>
            <a:pPr indent="0" lvl="0" marL="0" marR="0" rtl="0" algn="l">
              <a:lnSpc>
                <a:spcPct val="181000"/>
              </a:lnSpc>
              <a:spcBef>
                <a:spcPts val="0"/>
              </a:spcBef>
              <a:spcAft>
                <a:spcPts val="0"/>
              </a:spcAft>
              <a:buNone/>
            </a:pPr>
            <a:r>
              <a:t/>
            </a:r>
            <a:endParaRPr b="0" i="0" sz="3500" u="none" cap="none" strike="noStrike">
              <a:solidFill>
                <a:srgbClr val="000000"/>
              </a:solidFill>
              <a:latin typeface="Montserrat"/>
              <a:ea typeface="Montserrat"/>
              <a:cs typeface="Montserrat"/>
              <a:sym typeface="Montserrat"/>
            </a:endParaRPr>
          </a:p>
          <a:p>
            <a:pPr indent="-539744" lvl="1" marL="1079489" marR="0" rtl="0" algn="l">
              <a:lnSpc>
                <a:spcPct val="181016"/>
              </a:lnSpc>
              <a:spcBef>
                <a:spcPts val="0"/>
              </a:spcBef>
              <a:spcAft>
                <a:spcPts val="0"/>
              </a:spcAft>
              <a:buClr>
                <a:srgbClr val="000000"/>
              </a:buClr>
              <a:buSzPts val="4999"/>
              <a:buFont typeface="Arial"/>
              <a:buChar char="•"/>
            </a:pPr>
            <a:r>
              <a:rPr b="0" i="0" lang="en-US" sz="4999" u="none" cap="none" strike="noStrike">
                <a:solidFill>
                  <a:srgbClr val="000000"/>
                </a:solidFill>
                <a:latin typeface="Montserrat"/>
                <a:ea typeface="Montserrat"/>
                <a:cs typeface="Montserrat"/>
                <a:sym typeface="Montserrat"/>
              </a:rPr>
              <a:t>Supervised Fine-Tuning</a:t>
            </a:r>
            <a:endParaRPr/>
          </a:p>
          <a:p>
            <a:pPr indent="-503766" lvl="2" marL="1511301" marR="0" rtl="0" algn="l">
              <a:lnSpc>
                <a:spcPct val="181000"/>
              </a:lnSpc>
              <a:spcBef>
                <a:spcPts val="0"/>
              </a:spcBef>
              <a:spcAft>
                <a:spcPts val="0"/>
              </a:spcAft>
              <a:buClr>
                <a:srgbClr val="000000"/>
              </a:buClr>
              <a:buSzPts val="3500"/>
              <a:buFont typeface="Arial"/>
              <a:buChar char="⚬"/>
            </a:pPr>
            <a:r>
              <a:rPr b="0" i="0" lang="en-US" sz="3500" u="none" cap="none" strike="noStrike">
                <a:solidFill>
                  <a:srgbClr val="000000"/>
                </a:solidFill>
                <a:latin typeface="Montserrat"/>
                <a:ea typeface="Montserrat"/>
                <a:cs typeface="Montserrat"/>
                <a:sym typeface="Montserrat"/>
              </a:rPr>
              <a:t>Task-specific, much smaller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2"/>
          <p:cNvSpPr/>
          <p:nvPr/>
        </p:nvSpPr>
        <p:spPr>
          <a:xfrm rot="-5400000">
            <a:off x="17268827" y="8602139"/>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3">
              <a:alphaModFix/>
            </a:blip>
            <a:stretch>
              <a:fillRect b="0" l="0" r="0" t="0"/>
            </a:stretch>
          </a:blipFill>
          <a:ln>
            <a:noFill/>
          </a:ln>
        </p:spPr>
      </p:sp>
      <p:sp>
        <p:nvSpPr>
          <p:cNvPr id="181" name="Google Shape;181;p12"/>
          <p:cNvSpPr/>
          <p:nvPr/>
        </p:nvSpPr>
        <p:spPr>
          <a:xfrm>
            <a:off x="0" y="0"/>
            <a:ext cx="18804510" cy="2861494"/>
          </a:xfrm>
          <a:prstGeom prst="rect">
            <a:avLst/>
          </a:prstGeom>
          <a:solidFill>
            <a:srgbClr val="6BA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2"/>
          <p:cNvSpPr/>
          <p:nvPr/>
        </p:nvSpPr>
        <p:spPr>
          <a:xfrm rot="-5400000">
            <a:off x="-1593" y="1422397"/>
            <a:ext cx="1049858" cy="262464"/>
          </a:xfrm>
          <a:custGeom>
            <a:rect b="b" l="l" r="r" t="t"/>
            <a:pathLst>
              <a:path extrusionOk="0" h="262464" w="1049858">
                <a:moveTo>
                  <a:pt x="0" y="0"/>
                </a:moveTo>
                <a:lnTo>
                  <a:pt x="1049858" y="0"/>
                </a:lnTo>
                <a:lnTo>
                  <a:pt x="1049858" y="262464"/>
                </a:lnTo>
                <a:lnTo>
                  <a:pt x="0" y="262464"/>
                </a:lnTo>
                <a:lnTo>
                  <a:pt x="0" y="0"/>
                </a:lnTo>
                <a:close/>
              </a:path>
            </a:pathLst>
          </a:custGeom>
          <a:blipFill rotWithShape="1">
            <a:blip r:embed="rId4">
              <a:alphaModFix/>
            </a:blip>
            <a:stretch>
              <a:fillRect b="0" l="0" r="0" t="0"/>
            </a:stretch>
          </a:blipFill>
          <a:ln>
            <a:noFill/>
          </a:ln>
        </p:spPr>
      </p:sp>
      <p:sp>
        <p:nvSpPr>
          <p:cNvPr id="183" name="Google Shape;183;p12"/>
          <p:cNvSpPr/>
          <p:nvPr/>
        </p:nvSpPr>
        <p:spPr>
          <a:xfrm>
            <a:off x="-2908344" y="7196586"/>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5">
              <a:alphaModFix amt="16000"/>
            </a:blip>
            <a:stretch>
              <a:fillRect b="0" l="0" r="0" t="0"/>
            </a:stretch>
          </a:blipFill>
          <a:ln>
            <a:noFill/>
          </a:ln>
        </p:spPr>
      </p:sp>
      <p:sp>
        <p:nvSpPr>
          <p:cNvPr id="184" name="Google Shape;184;p12"/>
          <p:cNvSpPr/>
          <p:nvPr/>
        </p:nvSpPr>
        <p:spPr>
          <a:xfrm>
            <a:off x="13610329" y="-4483948"/>
            <a:ext cx="7586015" cy="7574362"/>
          </a:xfrm>
          <a:custGeom>
            <a:rect b="b" l="l" r="r" t="t"/>
            <a:pathLst>
              <a:path extrusionOk="0" h="7574362" w="7586015">
                <a:moveTo>
                  <a:pt x="0" y="0"/>
                </a:moveTo>
                <a:lnTo>
                  <a:pt x="7586015" y="0"/>
                </a:lnTo>
                <a:lnTo>
                  <a:pt x="7586015" y="7574362"/>
                </a:lnTo>
                <a:lnTo>
                  <a:pt x="0" y="7574362"/>
                </a:lnTo>
                <a:lnTo>
                  <a:pt x="0" y="0"/>
                </a:lnTo>
                <a:close/>
              </a:path>
            </a:pathLst>
          </a:custGeom>
          <a:blipFill rotWithShape="1">
            <a:blip r:embed="rId6">
              <a:alphaModFix amt="16000"/>
            </a:blip>
            <a:stretch>
              <a:fillRect b="0" l="0" r="0" t="0"/>
            </a:stretch>
          </a:blipFill>
          <a:ln>
            <a:noFill/>
          </a:ln>
        </p:spPr>
      </p:sp>
      <p:sp>
        <p:nvSpPr>
          <p:cNvPr id="185" name="Google Shape;185;p12"/>
          <p:cNvSpPr txBox="1"/>
          <p:nvPr/>
        </p:nvSpPr>
        <p:spPr>
          <a:xfrm>
            <a:off x="1028700" y="941873"/>
            <a:ext cx="16633824" cy="1229482"/>
          </a:xfrm>
          <a:prstGeom prst="rect">
            <a:avLst/>
          </a:prstGeom>
          <a:noFill/>
          <a:ln>
            <a:noFill/>
          </a:ln>
        </p:spPr>
        <p:txBody>
          <a:bodyPr anchorCtr="0" anchor="t" bIns="0" lIns="0" spcFirstLastPara="1" rIns="0" wrap="square" tIns="0">
            <a:spAutoFit/>
          </a:bodyPr>
          <a:lstStyle/>
          <a:p>
            <a:pPr indent="0" lvl="0" marL="0" marR="0" rtl="0" algn="l">
              <a:lnSpc>
                <a:spcPct val="111994"/>
              </a:lnSpc>
              <a:spcBef>
                <a:spcPts val="0"/>
              </a:spcBef>
              <a:spcAft>
                <a:spcPts val="0"/>
              </a:spcAft>
              <a:buNone/>
            </a:pPr>
            <a:r>
              <a:rPr b="1" i="0" lang="en-US" sz="8512" u="none" cap="none" strike="noStrike">
                <a:solidFill>
                  <a:srgbClr val="FFFFFF"/>
                </a:solidFill>
                <a:latin typeface="Montserrat Black"/>
                <a:ea typeface="Montserrat Black"/>
                <a:cs typeface="Montserrat Black"/>
                <a:sym typeface="Montserrat Black"/>
              </a:rPr>
              <a:t>GPT</a:t>
            </a:r>
            <a:endParaRPr/>
          </a:p>
        </p:txBody>
      </p:sp>
      <p:sp>
        <p:nvSpPr>
          <p:cNvPr id="186" name="Google Shape;186;p12"/>
          <p:cNvSpPr txBox="1"/>
          <p:nvPr/>
        </p:nvSpPr>
        <p:spPr>
          <a:xfrm>
            <a:off x="654568" y="3446013"/>
            <a:ext cx="17270420" cy="5613404"/>
          </a:xfrm>
          <a:prstGeom prst="rect">
            <a:avLst/>
          </a:prstGeom>
          <a:noFill/>
          <a:ln>
            <a:noFill/>
          </a:ln>
        </p:spPr>
        <p:txBody>
          <a:bodyPr anchorCtr="0" anchor="t" bIns="0" lIns="0" spcFirstLastPara="1" rIns="0" wrap="square" tIns="0">
            <a:spAutoFit/>
          </a:bodyPr>
          <a:lstStyle/>
          <a:p>
            <a:pPr indent="-539744" lvl="1" marL="1079489" marR="0" rtl="0" algn="l">
              <a:lnSpc>
                <a:spcPct val="181016"/>
              </a:lnSpc>
              <a:spcBef>
                <a:spcPts val="0"/>
              </a:spcBef>
              <a:spcAft>
                <a:spcPts val="0"/>
              </a:spcAft>
              <a:buClr>
                <a:srgbClr val="000000"/>
              </a:buClr>
              <a:buSzPts val="4999"/>
              <a:buFont typeface="Arial"/>
              <a:buChar char="•"/>
            </a:pPr>
            <a:r>
              <a:rPr b="1" i="0" lang="en-US" sz="4999" u="none" cap="none" strike="noStrike">
                <a:solidFill>
                  <a:srgbClr val="000000"/>
                </a:solidFill>
                <a:latin typeface="Montserrat"/>
                <a:ea typeface="Montserrat"/>
                <a:cs typeface="Montserrat"/>
                <a:sym typeface="Montserrat"/>
              </a:rPr>
              <a:t>G</a:t>
            </a:r>
            <a:r>
              <a:rPr b="0" i="0" lang="en-US" sz="4999" u="none" cap="none" strike="noStrike">
                <a:solidFill>
                  <a:srgbClr val="000000"/>
                </a:solidFill>
                <a:latin typeface="Montserrat"/>
                <a:ea typeface="Montserrat"/>
                <a:cs typeface="Montserrat"/>
                <a:sym typeface="Montserrat"/>
              </a:rPr>
              <a:t>enerative </a:t>
            </a:r>
            <a:r>
              <a:rPr b="1" i="0" lang="en-US" sz="4999" u="none" cap="none" strike="noStrike">
                <a:solidFill>
                  <a:srgbClr val="000000"/>
                </a:solidFill>
                <a:latin typeface="Montserrat"/>
                <a:ea typeface="Montserrat"/>
                <a:cs typeface="Montserrat"/>
                <a:sym typeface="Montserrat"/>
              </a:rPr>
              <a:t>P</a:t>
            </a:r>
            <a:r>
              <a:rPr b="0" i="0" lang="en-US" sz="4999" u="none" cap="none" strike="noStrike">
                <a:solidFill>
                  <a:srgbClr val="000000"/>
                </a:solidFill>
                <a:latin typeface="Montserrat"/>
                <a:ea typeface="Montserrat"/>
                <a:cs typeface="Montserrat"/>
                <a:sym typeface="Montserrat"/>
              </a:rPr>
              <a:t>re-Trained </a:t>
            </a:r>
            <a:r>
              <a:rPr b="1" i="0" lang="en-US" sz="4999" u="none" cap="none" strike="noStrike">
                <a:solidFill>
                  <a:srgbClr val="000000"/>
                </a:solidFill>
                <a:latin typeface="Montserrat"/>
                <a:ea typeface="Montserrat"/>
                <a:cs typeface="Montserrat"/>
                <a:sym typeface="Montserrat"/>
              </a:rPr>
              <a:t>T</a:t>
            </a:r>
            <a:r>
              <a:rPr b="0" i="0" lang="en-US" sz="4999" u="none" cap="none" strike="noStrike">
                <a:solidFill>
                  <a:srgbClr val="000000"/>
                </a:solidFill>
                <a:latin typeface="Montserrat"/>
                <a:ea typeface="Montserrat"/>
                <a:cs typeface="Montserrat"/>
                <a:sym typeface="Montserrat"/>
              </a:rPr>
              <a:t>ransformer</a:t>
            </a:r>
            <a:endParaRPr/>
          </a:p>
          <a:p>
            <a:pPr indent="0" lvl="0" marL="0" marR="0" rtl="0" algn="l">
              <a:lnSpc>
                <a:spcPct val="181016"/>
              </a:lnSpc>
              <a:spcBef>
                <a:spcPts val="0"/>
              </a:spcBef>
              <a:spcAft>
                <a:spcPts val="0"/>
              </a:spcAft>
              <a:buNone/>
            </a:pPr>
            <a:r>
              <a:t/>
            </a:r>
            <a:endParaRPr b="0" i="0" sz="4999" u="none" cap="none" strike="noStrike">
              <a:solidFill>
                <a:srgbClr val="000000"/>
              </a:solidFill>
              <a:latin typeface="Montserrat"/>
              <a:ea typeface="Montserrat"/>
              <a:cs typeface="Montserrat"/>
              <a:sym typeface="Montserrat"/>
            </a:endParaRPr>
          </a:p>
          <a:p>
            <a:pPr indent="-539744" lvl="1" marL="1079489" marR="0" rtl="0" algn="l">
              <a:lnSpc>
                <a:spcPct val="181016"/>
              </a:lnSpc>
              <a:spcBef>
                <a:spcPts val="0"/>
              </a:spcBef>
              <a:spcAft>
                <a:spcPts val="0"/>
              </a:spcAft>
              <a:buClr>
                <a:srgbClr val="000000"/>
              </a:buClr>
              <a:buSzPts val="4999"/>
              <a:buFont typeface="Arial"/>
              <a:buChar char="•"/>
            </a:pPr>
            <a:r>
              <a:rPr b="0" i="0" lang="en-US" sz="4999" u="none" cap="none" strike="noStrike">
                <a:solidFill>
                  <a:srgbClr val="000000"/>
                </a:solidFill>
                <a:latin typeface="Montserrat"/>
                <a:ea typeface="Montserrat"/>
                <a:cs typeface="Montserrat"/>
                <a:sym typeface="Montserrat"/>
              </a:rPr>
              <a:t>Semi-Supervised Sequence Learning (</a:t>
            </a:r>
            <a:r>
              <a:rPr b="1" i="0" lang="en-US" sz="4999" u="none" cap="none" strike="noStrike">
                <a:solidFill>
                  <a:srgbClr val="000000"/>
                </a:solidFill>
                <a:latin typeface="Montserrat"/>
                <a:ea typeface="Montserrat"/>
                <a:cs typeface="Montserrat"/>
                <a:sym typeface="Montserrat"/>
              </a:rPr>
              <a:t>G</a:t>
            </a:r>
            <a:r>
              <a:rPr b="0" i="0" lang="en-US" sz="4999" u="none" cap="none" strike="noStrike">
                <a:solidFill>
                  <a:srgbClr val="000000"/>
                </a:solidFill>
                <a:latin typeface="Montserrat"/>
                <a:ea typeface="Montserrat"/>
                <a:cs typeface="Montserrat"/>
                <a:sym typeface="Montserrat"/>
              </a:rPr>
              <a:t>enerate)</a:t>
            </a:r>
            <a:endParaRPr/>
          </a:p>
          <a:p>
            <a:pPr indent="-539744" lvl="1" marL="1079489" marR="0" rtl="0" algn="l">
              <a:lnSpc>
                <a:spcPct val="181016"/>
              </a:lnSpc>
              <a:spcBef>
                <a:spcPts val="0"/>
              </a:spcBef>
              <a:spcAft>
                <a:spcPts val="0"/>
              </a:spcAft>
              <a:buClr>
                <a:srgbClr val="000000"/>
              </a:buClr>
              <a:buSzPts val="4999"/>
              <a:buFont typeface="Arial"/>
              <a:buChar char="•"/>
            </a:pPr>
            <a:r>
              <a:rPr b="0" i="0" lang="en-US" sz="4999" u="none" cap="none" strike="noStrike">
                <a:solidFill>
                  <a:srgbClr val="000000"/>
                </a:solidFill>
                <a:latin typeface="Montserrat"/>
                <a:ea typeface="Montserrat"/>
                <a:cs typeface="Montserrat"/>
                <a:sym typeface="Montserrat"/>
              </a:rPr>
              <a:t>ULMFiT (</a:t>
            </a:r>
            <a:r>
              <a:rPr b="1" i="0" lang="en-US" sz="4999" u="none" cap="none" strike="noStrike">
                <a:solidFill>
                  <a:srgbClr val="000000"/>
                </a:solidFill>
                <a:latin typeface="Montserrat"/>
                <a:ea typeface="Montserrat"/>
                <a:cs typeface="Montserrat"/>
                <a:sym typeface="Montserrat"/>
              </a:rPr>
              <a:t>P</a:t>
            </a:r>
            <a:r>
              <a:rPr b="0" i="0" lang="en-US" sz="4999" u="none" cap="none" strike="noStrike">
                <a:solidFill>
                  <a:srgbClr val="000000"/>
                </a:solidFill>
                <a:latin typeface="Montserrat"/>
                <a:ea typeface="Montserrat"/>
                <a:cs typeface="Montserrat"/>
                <a:sym typeface="Montserrat"/>
              </a:rPr>
              <a:t>re-trained)</a:t>
            </a:r>
            <a:endParaRPr/>
          </a:p>
          <a:p>
            <a:pPr indent="-539744" lvl="1" marL="1079489" marR="0" rtl="0" algn="l">
              <a:lnSpc>
                <a:spcPct val="181016"/>
              </a:lnSpc>
              <a:spcBef>
                <a:spcPts val="0"/>
              </a:spcBef>
              <a:spcAft>
                <a:spcPts val="0"/>
              </a:spcAft>
              <a:buClr>
                <a:srgbClr val="000000"/>
              </a:buClr>
              <a:buSzPts val="4999"/>
              <a:buFont typeface="Arial"/>
              <a:buChar char="•"/>
            </a:pPr>
            <a:r>
              <a:rPr b="1" i="0" lang="en-US" sz="4999" u="none" cap="none" strike="noStrike">
                <a:solidFill>
                  <a:srgbClr val="000000"/>
                </a:solidFill>
                <a:latin typeface="Montserrat"/>
                <a:ea typeface="Montserrat"/>
                <a:cs typeface="Montserrat"/>
                <a:sym typeface="Montserrat"/>
              </a:rPr>
              <a:t>T</a:t>
            </a:r>
            <a:r>
              <a:rPr b="0" i="0" lang="en-US" sz="4999" u="none" cap="none" strike="noStrike">
                <a:solidFill>
                  <a:srgbClr val="000000"/>
                </a:solidFill>
                <a:latin typeface="Montserrat"/>
                <a:ea typeface="Montserrat"/>
                <a:cs typeface="Montserrat"/>
                <a:sym typeface="Montserrat"/>
              </a:rPr>
              <a:t>ransformer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